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91" r:id="rId2"/>
    <p:sldId id="256" r:id="rId3"/>
    <p:sldId id="272" r:id="rId4"/>
    <p:sldId id="271" r:id="rId5"/>
    <p:sldId id="270" r:id="rId6"/>
    <p:sldId id="280" r:id="rId7"/>
    <p:sldId id="273" r:id="rId8"/>
    <p:sldId id="287" r:id="rId9"/>
    <p:sldId id="288" r:id="rId10"/>
    <p:sldId id="279" r:id="rId11"/>
    <p:sldId id="292" r:id="rId12"/>
    <p:sldId id="294" r:id="rId13"/>
    <p:sldId id="295" r:id="rId14"/>
    <p:sldId id="262" r:id="rId15"/>
    <p:sldId id="275" r:id="rId16"/>
    <p:sldId id="259" r:id="rId17"/>
    <p:sldId id="293" r:id="rId18"/>
    <p:sldId id="276" r:id="rId19"/>
    <p:sldId id="261" r:id="rId20"/>
    <p:sldId id="257" r:id="rId21"/>
    <p:sldId id="283" r:id="rId22"/>
    <p:sldId id="286" r:id="rId23"/>
    <p:sldId id="289" r:id="rId24"/>
    <p:sldId id="265" r:id="rId25"/>
    <p:sldId id="266" r:id="rId26"/>
    <p:sldId id="267" r:id="rId27"/>
    <p:sldId id="277" r:id="rId28"/>
    <p:sldId id="278" r:id="rId29"/>
    <p:sldId id="268"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560"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8000" y="4853412"/>
            <a:ext cx="112776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2" name="Footer Placeholder 1"/>
          <p:cNvSpPr>
            <a:spLocks noGrp="1"/>
          </p:cNvSpPr>
          <p:nvPr>
            <p:ph type="ftr" sz="quarter" idx="11"/>
          </p:nvPr>
        </p:nvSpPr>
        <p:spPr/>
        <p:txBody>
          <a:bodyPr/>
          <a:lstStyle/>
          <a:p>
            <a:endParaRPr lang="en-IN"/>
          </a:p>
        </p:txBody>
      </p:sp>
      <p:sp>
        <p:nvSpPr>
          <p:cNvPr id="15" name="Slide Number Placeholder 14"/>
          <p:cNvSpPr>
            <a:spLocks noGrp="1"/>
          </p:cNvSpPr>
          <p:nvPr>
            <p:ph type="sldNum" sz="quarter" idx="12"/>
          </p:nvPr>
        </p:nvSpPr>
        <p:spPr>
          <a:xfrm>
            <a:off x="10972800" y="6473952"/>
            <a:ext cx="1011936" cy="246888"/>
          </a:xfrm>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19" name="Footer Placeholder 18"/>
          <p:cNvSpPr>
            <a:spLocks noGrp="1"/>
          </p:cNvSpPr>
          <p:nvPr>
            <p:ph type="ftr" sz="quarter" idx="11"/>
          </p:nvPr>
        </p:nvSpPr>
        <p:spPr>
          <a:xfrm>
            <a:off x="4775200" y="76201"/>
            <a:ext cx="3860800" cy="288925"/>
          </a:xfrm>
        </p:spPr>
        <p:txBody>
          <a:bodyPr/>
          <a:lstStyle/>
          <a:p>
            <a:endParaRPr lang="en-IN"/>
          </a:p>
        </p:txBody>
      </p:sp>
      <p:sp>
        <p:nvSpPr>
          <p:cNvPr id="16" name="Slide Number Placeholder 15"/>
          <p:cNvSpPr>
            <a:spLocks noGrp="1"/>
          </p:cNvSpPr>
          <p:nvPr>
            <p:ph type="sldNum" sz="quarter" idx="12"/>
          </p:nvPr>
        </p:nvSpPr>
        <p:spPr>
          <a:xfrm>
            <a:off x="10972800" y="6473952"/>
            <a:ext cx="1011936" cy="246888"/>
          </a:xfrm>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11" name="Footer Placeholder 10"/>
          <p:cNvSpPr>
            <a:spLocks noGrp="1"/>
          </p:cNvSpPr>
          <p:nvPr>
            <p:ph type="ftr" sz="quarter" idx="11"/>
          </p:nvPr>
        </p:nvSpPr>
        <p:spPr/>
        <p:txBody>
          <a:bodyPr/>
          <a:lstStyle/>
          <a:p>
            <a:endParaRPr lang="en-IN"/>
          </a:p>
        </p:txBody>
      </p:sp>
      <p:sp>
        <p:nvSpPr>
          <p:cNvPr id="16" name="Slide Number Placeholder 15"/>
          <p:cNvSpPr>
            <a:spLocks noGrp="1"/>
          </p:cNvSpPr>
          <p:nvPr>
            <p:ph type="sldNum" sz="quarter" idx="12"/>
          </p:nvPr>
        </p:nvSpPr>
        <p:spPr/>
        <p:txBody>
          <a:bodyPr/>
          <a:lstStyle/>
          <a:p>
            <a:fld id="{5DBBDEA1-C561-4443-B267-C13E8D0E92A6}" type="slidenum">
              <a:rPr lang="en-IN" smtClean="0"/>
              <a:pPr/>
              <a:t>‹#›</a:t>
            </a:fld>
            <a:endParaRPr lang="en-IN"/>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10" name="Footer Placeholder 9"/>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972800" y="6477000"/>
            <a:ext cx="1016000" cy="246888"/>
          </a:xfrm>
        </p:spPr>
        <p:txBody>
          <a:bodyPr/>
          <a:lstStyle/>
          <a:p>
            <a:fld id="{5DBBDEA1-C561-4443-B267-C13E8D0E92A6}" type="slidenum">
              <a:rPr lang="en-IN" smtClean="0"/>
              <a:pPr/>
              <a:t>‹#›</a:t>
            </a:fld>
            <a:endParaRPr lang="en-IN"/>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spd="med">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21" name="Footer Placeholder 20"/>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24" name="Footer Placeholder 23"/>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29" name="Footer Placeholder 28"/>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BBDEA1-C561-4443-B267-C13E8D0E92A6}" type="slidenum">
              <a:rPr lang="en-IN" smtClean="0"/>
              <a:pPr/>
              <a:t>‹#›</a:t>
            </a:fld>
            <a:endParaRPr lang="en-IN"/>
          </a:p>
        </p:txBody>
      </p:sp>
    </p:spTree>
  </p:cSld>
  <p:clrMapOvr>
    <a:masterClrMapping/>
  </p:clrMapOvr>
  <p:transition spd="med">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355D664E-9861-44CD-9E05-0C7AE39CB3BA}" type="datetimeFigureOut">
              <a:rPr lang="en-IN" smtClean="0"/>
              <a:pPr/>
              <a:t>10-08-2021</a:t>
            </a:fld>
            <a:endParaRPr lang="en-IN"/>
          </a:p>
        </p:txBody>
      </p:sp>
      <p:sp>
        <p:nvSpPr>
          <p:cNvPr id="5" name="Footer Placeholder 4"/>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5DBBDEA1-C561-4443-B267-C13E8D0E92A6}" type="slidenum">
              <a:rPr lang="en-IN" smtClean="0"/>
              <a:pPr/>
              <a:t>‹#›</a:t>
            </a:fld>
            <a:endParaRPr lang="en-IN"/>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transition spd="med">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fld id="{355D664E-9861-44CD-9E05-0C7AE39CB3BA}" type="datetimeFigureOut">
              <a:rPr lang="en-IN" smtClean="0"/>
              <a:pPr/>
              <a:t>10-08-2021</a:t>
            </a:fld>
            <a:endParaRPr lang="en-IN"/>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IN"/>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5DBBDEA1-C561-4443-B267-C13E8D0E92A6}" type="slidenum">
              <a:rPr lang="en-IN" smtClean="0"/>
              <a:pPr/>
              <a:t>‹#›</a:t>
            </a:fld>
            <a:endParaRPr lang="en-IN"/>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med">
    <p:pull dir="d"/>
  </p:transition>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research.fb.com/category/facebook-ai-research/" TargetMode="External"/><Relationship Id="rId2" Type="http://schemas.openxmlformats.org/officeDocument/2006/relationships/hyperlink" Target="https://arxiv.org/abs/1506.02640"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96789" y="274319"/>
            <a:ext cx="4519749" cy="830997"/>
          </a:xfrm>
          <a:prstGeom prst="rect">
            <a:avLst/>
          </a:prstGeom>
          <a:noFill/>
        </p:spPr>
        <p:txBody>
          <a:bodyPr wrap="square" rtlCol="0">
            <a:spAutoFit/>
          </a:bodyPr>
          <a:lstStyle/>
          <a:p>
            <a:r>
              <a:rPr lang="en-US" sz="4800" b="1" dirty="0" smtClean="0">
                <a:solidFill>
                  <a:schemeClr val="accent6">
                    <a:lumMod val="50000"/>
                  </a:schemeClr>
                </a:solidFill>
                <a:latin typeface="Algerian" pitchFamily="82" charset="0"/>
              </a:rPr>
              <a:t>PRESENTATION</a:t>
            </a:r>
            <a:endParaRPr lang="en-US" sz="4800" b="1" dirty="0">
              <a:solidFill>
                <a:schemeClr val="accent6">
                  <a:lumMod val="50000"/>
                </a:schemeClr>
              </a:solidFill>
              <a:latin typeface="Algerian" pitchFamily="82" charset="0"/>
            </a:endParaRPr>
          </a:p>
        </p:txBody>
      </p:sp>
      <p:sp>
        <p:nvSpPr>
          <p:cNvPr id="4" name="TextBox 3"/>
          <p:cNvSpPr txBox="1"/>
          <p:nvPr/>
        </p:nvSpPr>
        <p:spPr>
          <a:xfrm>
            <a:off x="5408024" y="1123405"/>
            <a:ext cx="1201782" cy="553998"/>
          </a:xfrm>
          <a:prstGeom prst="rect">
            <a:avLst/>
          </a:prstGeom>
          <a:noFill/>
        </p:spPr>
        <p:txBody>
          <a:bodyPr wrap="square" rtlCol="0">
            <a:spAutoFit/>
          </a:bodyPr>
          <a:lstStyle/>
          <a:p>
            <a:r>
              <a:rPr lang="en-US" sz="3000" dirty="0" smtClean="0">
                <a:latin typeface="Arial Black" pitchFamily="34" charset="0"/>
              </a:rPr>
              <a:t>ON</a:t>
            </a:r>
            <a:endParaRPr lang="en-US" sz="3000" dirty="0">
              <a:latin typeface="Arial Black" pitchFamily="34" charset="0"/>
            </a:endParaRPr>
          </a:p>
        </p:txBody>
      </p:sp>
      <p:sp>
        <p:nvSpPr>
          <p:cNvPr id="5" name="TextBox 4"/>
          <p:cNvSpPr txBox="1"/>
          <p:nvPr/>
        </p:nvSpPr>
        <p:spPr>
          <a:xfrm>
            <a:off x="1632856" y="1658983"/>
            <a:ext cx="9183924" cy="707886"/>
          </a:xfrm>
          <a:prstGeom prst="rect">
            <a:avLst/>
          </a:prstGeom>
          <a:noFill/>
        </p:spPr>
        <p:txBody>
          <a:bodyPr wrap="none" rtlCol="0">
            <a:spAutoFit/>
          </a:bodyPr>
          <a:lstStyle/>
          <a:p>
            <a:r>
              <a:rPr lang="en-US" sz="4000" dirty="0" smtClean="0">
                <a:latin typeface="Bauhaus 93" pitchFamily="82" charset="0"/>
              </a:rPr>
              <a:t>-:OBJECT DETECTION &amp; RECOGNITION:-</a:t>
            </a:r>
            <a:endParaRPr lang="en-US" sz="4000" dirty="0">
              <a:latin typeface="Bauhaus 93" pitchFamily="82" charset="0"/>
            </a:endParaRPr>
          </a:p>
        </p:txBody>
      </p:sp>
      <p:sp>
        <p:nvSpPr>
          <p:cNvPr id="7" name="TextBox 6"/>
          <p:cNvSpPr txBox="1"/>
          <p:nvPr/>
        </p:nvSpPr>
        <p:spPr>
          <a:xfrm>
            <a:off x="391886" y="3461657"/>
            <a:ext cx="3199915" cy="584775"/>
          </a:xfrm>
          <a:prstGeom prst="rect">
            <a:avLst/>
          </a:prstGeom>
          <a:noFill/>
        </p:spPr>
        <p:txBody>
          <a:bodyPr wrap="none" rtlCol="0">
            <a:spAutoFit/>
          </a:bodyPr>
          <a:lstStyle/>
          <a:p>
            <a:r>
              <a:rPr lang="en-US" sz="3200" dirty="0" smtClean="0">
                <a:latin typeface="Algerian" pitchFamily="82" charset="0"/>
              </a:rPr>
              <a:t>SUBMITTED BY:-</a:t>
            </a:r>
            <a:endParaRPr lang="en-US" sz="3200" dirty="0">
              <a:latin typeface="Algerian" pitchFamily="82" charset="0"/>
            </a:endParaRPr>
          </a:p>
        </p:txBody>
      </p:sp>
      <p:sp>
        <p:nvSpPr>
          <p:cNvPr id="8" name="TextBox 7"/>
          <p:cNvSpPr txBox="1"/>
          <p:nvPr/>
        </p:nvSpPr>
        <p:spPr>
          <a:xfrm>
            <a:off x="365760" y="4323805"/>
            <a:ext cx="5473338" cy="1107996"/>
          </a:xfrm>
          <a:prstGeom prst="rect">
            <a:avLst/>
          </a:prstGeom>
          <a:noFill/>
        </p:spPr>
        <p:txBody>
          <a:bodyPr wrap="square" rtlCol="0">
            <a:spAutoFit/>
          </a:bodyPr>
          <a:lstStyle/>
          <a:p>
            <a:pPr marL="342900" indent="-342900">
              <a:buAutoNum type="arabicPeriod"/>
            </a:pPr>
            <a:r>
              <a:rPr lang="en-US" sz="2200" dirty="0" smtClean="0">
                <a:latin typeface="Bauhaus 93" pitchFamily="82" charset="0"/>
              </a:rPr>
              <a:t>MAYANK MISHRA (1718710061)</a:t>
            </a:r>
          </a:p>
          <a:p>
            <a:pPr marL="342900" indent="-342900">
              <a:buAutoNum type="arabicPeriod"/>
            </a:pPr>
            <a:r>
              <a:rPr lang="en-US" sz="2200" dirty="0" smtClean="0">
                <a:latin typeface="Bauhaus 93" pitchFamily="82" charset="0"/>
              </a:rPr>
              <a:t>SATYENDDRA PANDEY (1718710094)</a:t>
            </a:r>
          </a:p>
          <a:p>
            <a:pPr marL="342900" indent="-342900">
              <a:buAutoNum type="arabicPeriod"/>
            </a:pPr>
            <a:r>
              <a:rPr lang="en-US" sz="2200" dirty="0" smtClean="0">
                <a:latin typeface="Bauhaus 93" pitchFamily="82" charset="0"/>
              </a:rPr>
              <a:t>SHIVAM PANDEY(1718710099)</a:t>
            </a:r>
            <a:endParaRPr lang="en-US" sz="2200" dirty="0">
              <a:latin typeface="Bauhaus 93" pitchFamily="82" charset="0"/>
            </a:endParaRPr>
          </a:p>
        </p:txBody>
      </p:sp>
      <p:sp>
        <p:nvSpPr>
          <p:cNvPr id="9" name="TextBox 8"/>
          <p:cNvSpPr txBox="1"/>
          <p:nvPr/>
        </p:nvSpPr>
        <p:spPr>
          <a:xfrm>
            <a:off x="7686676" y="3448594"/>
            <a:ext cx="3799014" cy="584775"/>
          </a:xfrm>
          <a:prstGeom prst="rect">
            <a:avLst/>
          </a:prstGeom>
          <a:noFill/>
        </p:spPr>
        <p:txBody>
          <a:bodyPr wrap="square" rtlCol="0">
            <a:spAutoFit/>
          </a:bodyPr>
          <a:lstStyle/>
          <a:p>
            <a:r>
              <a:rPr lang="en-US" sz="3200" dirty="0" smtClean="0">
                <a:latin typeface="Algerian" pitchFamily="82" charset="0"/>
              </a:rPr>
              <a:t>SUBMITTED TO:-</a:t>
            </a:r>
            <a:endParaRPr lang="en-US" sz="3200" dirty="0">
              <a:latin typeface="Algerian" pitchFamily="82" charset="0"/>
            </a:endParaRPr>
          </a:p>
        </p:txBody>
      </p:sp>
      <p:sp>
        <p:nvSpPr>
          <p:cNvPr id="10" name="TextBox 9"/>
          <p:cNvSpPr txBox="1"/>
          <p:nvPr/>
        </p:nvSpPr>
        <p:spPr>
          <a:xfrm>
            <a:off x="7010400" y="4258492"/>
            <a:ext cx="5181600" cy="1046440"/>
          </a:xfrm>
          <a:prstGeom prst="rect">
            <a:avLst/>
          </a:prstGeom>
          <a:noFill/>
        </p:spPr>
        <p:txBody>
          <a:bodyPr wrap="square" rtlCol="0">
            <a:spAutoFit/>
          </a:bodyPr>
          <a:lstStyle/>
          <a:p>
            <a:r>
              <a:rPr lang="en-US" sz="2200" dirty="0" smtClean="0">
                <a:latin typeface="Berlin Sans FB Demi" pitchFamily="34" charset="0"/>
              </a:rPr>
              <a:t>           MR</a:t>
            </a:r>
            <a:r>
              <a:rPr lang="en-US" sz="2200" dirty="0" smtClean="0">
                <a:latin typeface="Berlin Sans FB Demi" pitchFamily="34" charset="0"/>
              </a:rPr>
              <a:t>. SUNIL VERMA</a:t>
            </a:r>
          </a:p>
          <a:p>
            <a:r>
              <a:rPr lang="en-US" sz="2200" dirty="0" smtClean="0">
                <a:latin typeface="Berlin Sans FB Demi" pitchFamily="34" charset="0"/>
              </a:rPr>
              <a:t>         </a:t>
            </a:r>
            <a:r>
              <a:rPr lang="en-US" dirty="0" smtClean="0">
                <a:latin typeface="Berlin Sans FB Demi" pitchFamily="34" charset="0"/>
              </a:rPr>
              <a:t>HEAD OF DEPARTMENT</a:t>
            </a:r>
          </a:p>
          <a:p>
            <a:r>
              <a:rPr lang="en-US" dirty="0" smtClean="0">
                <a:latin typeface="Berlin Sans FB Demi" pitchFamily="34" charset="0"/>
              </a:rPr>
              <a:t>DEPT</a:t>
            </a:r>
            <a:r>
              <a:rPr lang="en-US" dirty="0" smtClean="0">
                <a:latin typeface="Berlin Sans FB Demi" pitchFamily="34" charset="0"/>
              </a:rPr>
              <a:t>. OF </a:t>
            </a:r>
            <a:r>
              <a:rPr lang="en-US" dirty="0" smtClean="0">
                <a:latin typeface="Berlin Sans FB Demi" pitchFamily="34" charset="0"/>
              </a:rPr>
              <a:t>COMPUTER SCIENCE &amp; ENGINEERING</a:t>
            </a:r>
            <a:endParaRPr lang="en-US" dirty="0" smtClean="0">
              <a:latin typeface="Berlin Sans FB Demi" pitchFamily="34" charset="0"/>
            </a:endParaRPr>
          </a:p>
        </p:txBody>
      </p:sp>
    </p:spTree>
  </p:cSld>
  <p:clrMapOvr>
    <a:masterClrMapping/>
  </p:clrMapOvr>
  <p:transition spd="med">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21FA06D-AA84-40DB-8B59-6C1C54D59D4D}"/>
              </a:ext>
            </a:extLst>
          </p:cNvPr>
          <p:cNvSpPr txBox="1"/>
          <p:nvPr/>
        </p:nvSpPr>
        <p:spPr>
          <a:xfrm>
            <a:off x="556591" y="1163781"/>
            <a:ext cx="11284427" cy="4801314"/>
          </a:xfrm>
          <a:prstGeom prst="rect">
            <a:avLst/>
          </a:prstGeom>
          <a:noFill/>
        </p:spPr>
        <p:txBody>
          <a:bodyPr wrap="square" rtlCol="0">
            <a:spAutoFit/>
          </a:bodyPr>
          <a:lstStyle/>
          <a:p>
            <a:r>
              <a:rPr lang="en-IN" sz="2400" b="1" dirty="0" smtClean="0">
                <a:latin typeface="Times New Roman" pitchFamily="18" charset="0"/>
                <a:cs typeface="Times New Roman" pitchFamily="18" charset="0"/>
              </a:rPr>
              <a:t>R-CNN -</a:t>
            </a:r>
            <a:r>
              <a:rPr lang="en-IN" dirty="0" smtClean="0"/>
              <a:t> </a:t>
            </a:r>
            <a:r>
              <a:rPr lang="en-US" dirty="0" smtClean="0">
                <a:latin typeface="Times New Roman" pitchFamily="18" charset="0"/>
                <a:cs typeface="Times New Roman" pitchFamily="18" charset="0"/>
              </a:rPr>
              <a:t>The R-CNN method uses a process called selective search to find out the objects from the image. This algorithm generates a large number of regions and collectively works on them. These collections of regions are checked for having objects if they contain any object. The success of this method depends on the accuracy of the classification of objects. </a:t>
            </a:r>
            <a:r>
              <a:rPr lang="en-IN" dirty="0" smtClean="0">
                <a:latin typeface="Times New Roman" pitchFamily="18" charset="0"/>
                <a:cs typeface="Times New Roman" pitchFamily="18" charset="0"/>
              </a:rPr>
              <a:t>It is a </a:t>
            </a:r>
            <a:r>
              <a:rPr lang="en-IN" dirty="0" smtClean="0">
                <a:latin typeface="Times New Roman" panose="02020603050405020304" pitchFamily="18" charset="0"/>
                <a:cs typeface="Times New Roman" panose="02020603050405020304" pitchFamily="18" charset="0"/>
              </a:rPr>
              <a:t> Three stage approach: - Extract possible objects using a region proposal method (the most popular one being Selective Search). - Extract features from each region using a CNN. - Classify each region with SVMs.</a:t>
            </a:r>
          </a:p>
          <a:p>
            <a:endParaRPr lang="en-IN" sz="2000" dirty="0">
              <a:latin typeface="Times New Roman" panose="02020603050405020304" pitchFamily="18" charset="0"/>
              <a:cs typeface="Times New Roman" panose="02020603050405020304" pitchFamily="18" charset="0"/>
            </a:endParaRPr>
          </a:p>
          <a:p>
            <a:r>
              <a:rPr lang="en-IN" sz="2400" b="1" dirty="0" smtClean="0">
                <a:latin typeface="Times New Roman" pitchFamily="18" charset="0"/>
                <a:cs typeface="Times New Roman" pitchFamily="18" charset="0"/>
              </a:rPr>
              <a:t>Fast R-CNN </a:t>
            </a:r>
            <a:r>
              <a:rPr lang="en-IN"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Fast-RCNN method uses the structure of R-CNN along with the SPP-net (Spatial Pyramid Pooling) to make the slow R-CNN model faster. The Fast-RCNN uses the SPP-net to calculate the CNN representation for the whole image only once. </a:t>
            </a:r>
            <a:r>
              <a:rPr lang="en-US" dirty="0" smtClean="0">
                <a:solidFill>
                  <a:srgbClr val="000000"/>
                </a:solidFill>
                <a:latin typeface="Times New Roman" pitchFamily="18" charset="0"/>
                <a:cs typeface="Times New Roman" pitchFamily="18" charset="0"/>
              </a:rPr>
              <a:t>The Fast-RCNN model also includes the bounding box regression along with the training process. This makes both the processes of localization and classification in a single process, making the process faster. </a:t>
            </a:r>
            <a:endParaRPr lang="en-IN" dirty="0" smtClean="0">
              <a:latin typeface="Times New Roman" pitchFamily="18" charset="0"/>
              <a:cs typeface="Times New Roman"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Faster R-CNN- </a:t>
            </a: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Faster-RCNN method is even faster than the Fast-RCNN. The Fast-RCNN was fast but the process of selective search and this process is replaced in Faster-RCNN by implementing RPN (Region Proposal Network). The RPN makes the process of selection faster by implementing a small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network, which in turn, generates regions of interest. Along with RPN, this method also uses Anchor Boxes to handle the multiple aspect ratios and scale of objects. Faster-RCNN is one of the most accurate and efficient object detection algorithms.</a:t>
            </a:r>
            <a:endParaRPr lang="en-IN" dirty="0">
              <a:latin typeface="Times New Roman" pitchFamily="18" charset="0"/>
              <a:cs typeface="Times New Roman" pitchFamily="18" charset="0"/>
            </a:endParaRPr>
          </a:p>
        </p:txBody>
      </p:sp>
      <p:sp>
        <p:nvSpPr>
          <p:cNvPr id="4" name="Rectangle 3">
            <a:extLst>
              <a:ext uri="{FF2B5EF4-FFF2-40B4-BE49-F238E27FC236}">
                <a16:creationId xmlns="" xmlns:a16="http://schemas.microsoft.com/office/drawing/2014/main" id="{80284D12-158E-43E9-8656-C1EB2438EAD4}"/>
              </a:ext>
            </a:extLst>
          </p:cNvPr>
          <p:cNvSpPr/>
          <p:nvPr/>
        </p:nvSpPr>
        <p:spPr>
          <a:xfrm>
            <a:off x="2924456" y="192209"/>
            <a:ext cx="6343083"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Deep Learning Approach</a:t>
            </a:r>
          </a:p>
        </p:txBody>
      </p:sp>
    </p:spTree>
    <p:extLst>
      <p:ext uri="{BB962C8B-B14F-4D97-AF65-F5344CB8AC3E}">
        <p14:creationId xmlns="" xmlns:p14="http://schemas.microsoft.com/office/powerpoint/2010/main" val="2106008103"/>
      </p:ext>
    </p:extLst>
  </p:cSld>
  <p:clrMapOvr>
    <a:masterClrMapping/>
  </p:clrMapOvr>
  <p:transition spd="med">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_teaser_dU3j8iq.jpg"/>
          <p:cNvPicPr>
            <a:picLocks noChangeAspect="1"/>
          </p:cNvPicPr>
          <p:nvPr/>
        </p:nvPicPr>
        <p:blipFill>
          <a:blip r:embed="rId2" cstate="print"/>
          <a:stretch>
            <a:fillRect/>
          </a:stretch>
        </p:blipFill>
        <p:spPr>
          <a:xfrm>
            <a:off x="489526" y="905164"/>
            <a:ext cx="11176001" cy="5217668"/>
          </a:xfrm>
          <a:prstGeom prst="rect">
            <a:avLst/>
          </a:prstGeom>
        </p:spPr>
      </p:pic>
    </p:spTree>
  </p:cSld>
  <p:clrMapOvr>
    <a:masterClrMapping/>
  </p:clrMapOvr>
  <p:transition spd="med">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200" y="3731491"/>
            <a:ext cx="10372436" cy="2677656"/>
          </a:xfrm>
          <a:prstGeom prst="rect">
            <a:avLst/>
          </a:prstGeom>
        </p:spPr>
        <p:txBody>
          <a:bodyPr wrap="square">
            <a:spAutoFit/>
          </a:bodyPr>
          <a:lstStyle/>
          <a:p>
            <a:r>
              <a:rPr lang="en-US" sz="2400" b="1" dirty="0" smtClean="0">
                <a:latin typeface="Times New Roman" pitchFamily="18" charset="0"/>
                <a:cs typeface="Times New Roman" pitchFamily="18" charset="0"/>
              </a:rPr>
              <a:t>The different models of YOLO are discussed below:</a:t>
            </a:r>
            <a:endParaRPr lang="en-US" sz="2400" dirty="0" smtClean="0">
              <a:latin typeface="Times New Roman" pitchFamily="18" charset="0"/>
              <a:cs typeface="Times New Roman" pitchFamily="18" charset="0"/>
            </a:endParaRPr>
          </a:p>
          <a:p>
            <a:r>
              <a:rPr lang="en-US" sz="2400" b="1" u="sng" dirty="0" smtClean="0">
                <a:latin typeface="Times New Roman" pitchFamily="18" charset="0"/>
                <a:cs typeface="Times New Roman" pitchFamily="18" charset="0"/>
              </a:rPr>
              <a:t>YOLOv1</a:t>
            </a:r>
            <a:endParaRPr lang="en-US" sz="2400" u="sng"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model is also called the YOLO unified, for the reason that this model unifies the object detection and the classification model together as a single detection network. This was the first attempt to create a network that detects real-time objects very fast. YOLO only predicts a limited number of bounding boxes to achieve this goal.</a:t>
            </a:r>
            <a:endParaRPr lang="en-US" sz="2400" dirty="0">
              <a:latin typeface="Times New Roman" pitchFamily="18" charset="0"/>
              <a:cs typeface="Times New Roman" pitchFamily="18" charset="0"/>
            </a:endParaRPr>
          </a:p>
        </p:txBody>
      </p:sp>
      <p:sp>
        <p:nvSpPr>
          <p:cNvPr id="3" name="TextBox 2"/>
          <p:cNvSpPr txBox="1"/>
          <p:nvPr/>
        </p:nvSpPr>
        <p:spPr>
          <a:xfrm>
            <a:off x="1607127" y="600364"/>
            <a:ext cx="9356437" cy="523220"/>
          </a:xfrm>
          <a:prstGeom prst="rect">
            <a:avLst/>
          </a:prstGeom>
          <a:noFill/>
        </p:spPr>
        <p:txBody>
          <a:bodyPr wrap="square" rtlCol="0">
            <a:spAutoFit/>
          </a:bodyPr>
          <a:lstStyle/>
          <a:p>
            <a:pPr algn="just"/>
            <a:r>
              <a:rPr lang="en-US" sz="2800" b="1" dirty="0" smtClean="0">
                <a:latin typeface="Times New Roman" pitchFamily="18" charset="0"/>
                <a:cs typeface="Times New Roman" pitchFamily="18" charset="0"/>
              </a:rPr>
              <a:t>      </a:t>
            </a:r>
            <a:r>
              <a:rPr lang="en-US" sz="2800" b="1" u="sng" dirty="0" smtClean="0">
                <a:latin typeface="Times New Roman" pitchFamily="18" charset="0"/>
                <a:cs typeface="Times New Roman" pitchFamily="18" charset="0"/>
              </a:rPr>
              <a:t>YOLO (YOU LOOK ONLY ONCE) MODEL</a:t>
            </a:r>
            <a:endParaRPr lang="en-US" sz="2800" b="1" u="sng" dirty="0">
              <a:latin typeface="Times New Roman" pitchFamily="18" charset="0"/>
              <a:cs typeface="Times New Roman" pitchFamily="18" charset="0"/>
            </a:endParaRPr>
          </a:p>
        </p:txBody>
      </p:sp>
      <p:sp>
        <p:nvSpPr>
          <p:cNvPr id="4" name="Rectangle 3"/>
          <p:cNvSpPr/>
          <p:nvPr/>
        </p:nvSpPr>
        <p:spPr>
          <a:xfrm>
            <a:off x="729673" y="1339273"/>
            <a:ext cx="10381672" cy="1938992"/>
          </a:xfrm>
          <a:prstGeom prst="rect">
            <a:avLst/>
          </a:prstGeom>
        </p:spPr>
        <p:txBody>
          <a:bodyPr wrap="square">
            <a:spAutoFit/>
          </a:bodyPr>
          <a:lstStyle/>
          <a:p>
            <a:r>
              <a:rPr lang="en-US" sz="2400" dirty="0" smtClean="0">
                <a:latin typeface="Times New Roman" pitchFamily="18" charset="0"/>
                <a:cs typeface="Times New Roman" pitchFamily="18" charset="0"/>
              </a:rPr>
              <a:t>The R-CNN approach that we saw above focuses on the division of a visual into parts and focus on the parts that have a higher probability of containing an object, whereas the YOLO framework focuses on the entire image as a whole and predicts the bounding boxes, then calculates its class probabilities to label the boxes. The family of YOLO frameworks is very fast object detectors.</a:t>
            </a:r>
            <a:endParaRPr lang="en-US" sz="2400" dirty="0">
              <a:latin typeface="Times New Roman" pitchFamily="18" charset="0"/>
              <a:cs typeface="Times New Roman" pitchFamily="18" charset="0"/>
            </a:endParaRPr>
          </a:p>
        </p:txBody>
      </p:sp>
    </p:spTree>
  </p:cSld>
  <p:clrMapOvr>
    <a:masterClrMapping/>
  </p:clrMapOvr>
  <p:transition spd="med">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0728" y="350982"/>
            <a:ext cx="5718979" cy="461665"/>
          </a:xfrm>
          <a:prstGeom prst="rect">
            <a:avLst/>
          </a:prstGeom>
        </p:spPr>
        <p:txBody>
          <a:bodyPr wrap="square">
            <a:spAutoFit/>
          </a:bodyPr>
          <a:lstStyle/>
          <a:p>
            <a:pPr>
              <a:buFont typeface="Arial" pitchFamily="34" charset="0"/>
              <a:buChar char="•"/>
            </a:pPr>
            <a:r>
              <a:rPr lang="en-US" dirty="0" smtClean="0"/>
              <a:t> </a:t>
            </a:r>
            <a:r>
              <a:rPr lang="en-US" sz="2400" b="1" u="sng" dirty="0" smtClean="0">
                <a:latin typeface="Times New Roman" pitchFamily="18" charset="0"/>
                <a:cs typeface="Times New Roman" pitchFamily="18" charset="0"/>
              </a:rPr>
              <a:t>YOLOv2 and v3</a:t>
            </a:r>
            <a:endParaRPr lang="en-US" sz="2400" u="sng" dirty="0">
              <a:latin typeface="Times New Roman" pitchFamily="18" charset="0"/>
              <a:cs typeface="Times New Roman" pitchFamily="18" charset="0"/>
            </a:endParaRPr>
          </a:p>
        </p:txBody>
      </p:sp>
      <p:sp>
        <p:nvSpPr>
          <p:cNvPr id="3" name="Rectangle 2"/>
          <p:cNvSpPr/>
          <p:nvPr/>
        </p:nvSpPr>
        <p:spPr>
          <a:xfrm>
            <a:off x="1302327" y="1117600"/>
            <a:ext cx="10483273" cy="2246769"/>
          </a:xfrm>
          <a:prstGeom prst="rect">
            <a:avLst/>
          </a:prstGeom>
        </p:spPr>
        <p:txBody>
          <a:bodyPr wrap="square">
            <a:spAutoFit/>
          </a:bodyPr>
          <a:lstStyle/>
          <a:p>
            <a:r>
              <a:rPr lang="en-US" sz="2000" dirty="0" smtClean="0">
                <a:latin typeface="Times New Roman" pitchFamily="18" charset="0"/>
                <a:cs typeface="Times New Roman" pitchFamily="18" charset="0"/>
              </a:rPr>
              <a:t>YOLOv2 and YOLOv3 are the enhanced versions of the YOLOv1 framework. YOLOv2 is also called YOLO9000. The YOLOv1 framework makes several localization errors, and YOLOv2 improves this by focusing on the recall and the localization. The YOLOv2 uses batch normalization, anchor boxes, high-resolution classifiers, fine-grained features, multi-level classifiers, and Darknet19. All these features make v2 better than v1. The Darknet19 feature extractor contains 19 </a:t>
            </a:r>
            <a:r>
              <a:rPr lang="en-US" sz="2000" dirty="0" err="1" smtClean="0">
                <a:latin typeface="Times New Roman" pitchFamily="18" charset="0"/>
                <a:cs typeface="Times New Roman" pitchFamily="18" charset="0"/>
              </a:rPr>
              <a:t>convolutional</a:t>
            </a:r>
            <a:r>
              <a:rPr lang="en-US" sz="2000" dirty="0" smtClean="0">
                <a:latin typeface="Times New Roman" pitchFamily="18" charset="0"/>
                <a:cs typeface="Times New Roman" pitchFamily="18" charset="0"/>
              </a:rPr>
              <a:t> layers, 5 max-pooling layers, and a </a:t>
            </a:r>
            <a:r>
              <a:rPr lang="en-US" sz="2000" dirty="0" err="1" smtClean="0">
                <a:latin typeface="Times New Roman" pitchFamily="18" charset="0"/>
                <a:cs typeface="Times New Roman" pitchFamily="18" charset="0"/>
              </a:rPr>
              <a:t>softmax</a:t>
            </a:r>
            <a:r>
              <a:rPr lang="en-US" sz="2000" dirty="0" smtClean="0">
                <a:latin typeface="Times New Roman" pitchFamily="18" charset="0"/>
                <a:cs typeface="Times New Roman" pitchFamily="18" charset="0"/>
              </a:rPr>
              <a:t> layer for the classification of objects that are present in the image</a:t>
            </a:r>
            <a:r>
              <a:rPr lang="en-US" sz="2000" dirty="0" smtClean="0"/>
              <a:t>. </a:t>
            </a:r>
            <a:endParaRPr lang="en-US" sz="2000" dirty="0"/>
          </a:p>
        </p:txBody>
      </p:sp>
      <p:sp>
        <p:nvSpPr>
          <p:cNvPr id="4" name="Rectangle 3"/>
          <p:cNvSpPr/>
          <p:nvPr/>
        </p:nvSpPr>
        <p:spPr>
          <a:xfrm>
            <a:off x="1302327" y="3749964"/>
            <a:ext cx="9864437" cy="1938992"/>
          </a:xfrm>
          <a:prstGeom prst="rect">
            <a:avLst/>
          </a:prstGeom>
        </p:spPr>
        <p:txBody>
          <a:bodyPr wrap="square">
            <a:spAutoFit/>
          </a:bodyPr>
          <a:lstStyle/>
          <a:p>
            <a:r>
              <a:rPr lang="en-US" sz="2000" dirty="0" smtClean="0">
                <a:latin typeface="Times New Roman" pitchFamily="18" charset="0"/>
                <a:cs typeface="Times New Roman" pitchFamily="18" charset="0"/>
              </a:rPr>
              <a:t>The YOLOv3 method is the fastest and most accurate object detection method. It accurately classifies the objects by using logistic classifiers compared to the </a:t>
            </a:r>
            <a:r>
              <a:rPr lang="en-US" sz="2000" dirty="0" err="1" smtClean="0">
                <a:latin typeface="Times New Roman" pitchFamily="18" charset="0"/>
                <a:cs typeface="Times New Roman" pitchFamily="18" charset="0"/>
              </a:rPr>
              <a:t>softmax</a:t>
            </a:r>
            <a:r>
              <a:rPr lang="en-US" sz="2000" dirty="0" smtClean="0">
                <a:latin typeface="Times New Roman" pitchFamily="18" charset="0"/>
                <a:cs typeface="Times New Roman" pitchFamily="18" charset="0"/>
              </a:rPr>
              <a:t> approach used by YOLOv2. This makes us capable of making multi-label classifications. The YOLOv3 also uses Darknet53 as a feature extractor, which has 53 </a:t>
            </a:r>
            <a:r>
              <a:rPr lang="en-US" sz="2000" dirty="0" err="1" smtClean="0">
                <a:latin typeface="Times New Roman" pitchFamily="18" charset="0"/>
                <a:cs typeface="Times New Roman" pitchFamily="18" charset="0"/>
              </a:rPr>
              <a:t>convolutional</a:t>
            </a:r>
            <a:r>
              <a:rPr lang="en-US" sz="2000" dirty="0" smtClean="0">
                <a:latin typeface="Times New Roman" pitchFamily="18" charset="0"/>
                <a:cs typeface="Times New Roman" pitchFamily="18" charset="0"/>
              </a:rPr>
              <a:t> layers, more than the Darknet19 used by v2, and this makes it more accurate. It also uses a small object detector to detect all the small objects present in the image, which couldn’t be detected by using v1.</a:t>
            </a:r>
            <a:endParaRPr lang="en-US" sz="2000" dirty="0">
              <a:latin typeface="Times New Roman" pitchFamily="18" charset="0"/>
              <a:cs typeface="Times New Roman" pitchFamily="18" charset="0"/>
            </a:endParaRPr>
          </a:p>
        </p:txBody>
      </p:sp>
    </p:spTree>
  </p:cSld>
  <p:clrMapOvr>
    <a:masterClrMapping/>
  </p:clrMapOvr>
  <p:transition spd="med">
    <p:pull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D97E13FE-D951-47DA-B4A3-04B7EC12F19A}"/>
              </a:ext>
            </a:extLst>
          </p:cNvPr>
          <p:cNvGrpSpPr/>
          <p:nvPr/>
        </p:nvGrpSpPr>
        <p:grpSpPr>
          <a:xfrm>
            <a:off x="297174" y="-1"/>
            <a:ext cx="11597651" cy="6386946"/>
            <a:chOff x="1093966" y="374072"/>
            <a:chExt cx="7848916" cy="4641273"/>
          </a:xfrm>
        </p:grpSpPr>
        <p:grpSp>
          <p:nvGrpSpPr>
            <p:cNvPr id="4" name="Group 3">
              <a:extLst>
                <a:ext uri="{FF2B5EF4-FFF2-40B4-BE49-F238E27FC236}">
                  <a16:creationId xmlns="" xmlns:a16="http://schemas.microsoft.com/office/drawing/2014/main" id="{B960C3AB-B86B-445A-9899-D0EB0CB7E91E}"/>
                </a:ext>
              </a:extLst>
            </p:cNvPr>
            <p:cNvGrpSpPr/>
            <p:nvPr/>
          </p:nvGrpSpPr>
          <p:grpSpPr>
            <a:xfrm>
              <a:off x="1093966" y="374072"/>
              <a:ext cx="7848916" cy="4641273"/>
              <a:chOff x="4141966" y="2216726"/>
              <a:chExt cx="7848916" cy="4641273"/>
            </a:xfrm>
          </p:grpSpPr>
          <p:pic>
            <p:nvPicPr>
              <p:cNvPr id="2" name="Picture 1">
                <a:extLst>
                  <a:ext uri="{FF2B5EF4-FFF2-40B4-BE49-F238E27FC236}">
                    <a16:creationId xmlns="" xmlns:a16="http://schemas.microsoft.com/office/drawing/2014/main" id="{204083C2-466D-436C-AA4D-840FC18B664D}"/>
                  </a:ext>
                </a:extLst>
              </p:cNvPr>
              <p:cNvPicPr>
                <a:picLocks noChangeAspect="1"/>
              </p:cNvPicPr>
              <p:nvPr/>
            </p:nvPicPr>
            <p:blipFill>
              <a:blip r:embed="rId2" cstate="print"/>
              <a:stretch>
                <a:fillRect/>
              </a:stretch>
            </p:blipFill>
            <p:spPr>
              <a:xfrm>
                <a:off x="4141966" y="2216726"/>
                <a:ext cx="7848916" cy="4641273"/>
              </a:xfrm>
              <a:prstGeom prst="rect">
                <a:avLst/>
              </a:prstGeom>
            </p:spPr>
          </p:pic>
          <p:pic>
            <p:nvPicPr>
              <p:cNvPr id="3" name="Picture 2">
                <a:extLst>
                  <a:ext uri="{FF2B5EF4-FFF2-40B4-BE49-F238E27FC236}">
                    <a16:creationId xmlns="" xmlns:a16="http://schemas.microsoft.com/office/drawing/2014/main" id="{D3030900-49CC-4A90-938B-494D4920EA5F}"/>
                  </a:ext>
                </a:extLst>
              </p:cNvPr>
              <p:cNvPicPr>
                <a:picLocks noChangeAspect="1"/>
              </p:cNvPicPr>
              <p:nvPr/>
            </p:nvPicPr>
            <p:blipFill rotWithShape="1">
              <a:blip r:embed="rId3" cstate="print"/>
              <a:srcRect l="21921" t="25672" r="66493" b="62090"/>
              <a:stretch/>
            </p:blipFill>
            <p:spPr>
              <a:xfrm>
                <a:off x="4558145" y="3498275"/>
                <a:ext cx="1260764" cy="519545"/>
              </a:xfrm>
              <a:prstGeom prst="rect">
                <a:avLst/>
              </a:prstGeom>
            </p:spPr>
          </p:pic>
        </p:grpSp>
        <p:pic>
          <p:nvPicPr>
            <p:cNvPr id="5" name="Picture 4">
              <a:extLst>
                <a:ext uri="{FF2B5EF4-FFF2-40B4-BE49-F238E27FC236}">
                  <a16:creationId xmlns="" xmlns:a16="http://schemas.microsoft.com/office/drawing/2014/main" id="{9367D617-F0F6-4B33-ADDD-04633E17C84F}"/>
                </a:ext>
              </a:extLst>
            </p:cNvPr>
            <p:cNvPicPr>
              <a:picLocks noChangeAspect="1"/>
            </p:cNvPicPr>
            <p:nvPr/>
          </p:nvPicPr>
          <p:blipFill rotWithShape="1">
            <a:blip r:embed="rId3" cstate="print"/>
            <a:srcRect l="21921" t="25672" r="66493" b="62090"/>
            <a:stretch/>
          </p:blipFill>
          <p:spPr>
            <a:xfrm>
              <a:off x="1510145" y="630383"/>
              <a:ext cx="1260764" cy="519545"/>
            </a:xfrm>
            <a:prstGeom prst="rect">
              <a:avLst/>
            </a:prstGeom>
          </p:spPr>
        </p:pic>
      </p:grpSp>
    </p:spTree>
    <p:extLst>
      <p:ext uri="{BB962C8B-B14F-4D97-AF65-F5344CB8AC3E}">
        <p14:creationId xmlns="" xmlns:p14="http://schemas.microsoft.com/office/powerpoint/2010/main" val="2210999601"/>
      </p:ext>
    </p:extLst>
  </p:cSld>
  <p:clrMapOvr>
    <a:masterClrMapping/>
  </p:clrMapOvr>
  <p:transition spd="med">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57BED63-949B-4A19-9512-8190851EDBF9}"/>
              </a:ext>
            </a:extLst>
          </p:cNvPr>
          <p:cNvSpPr txBox="1"/>
          <p:nvPr/>
        </p:nvSpPr>
        <p:spPr>
          <a:xfrm>
            <a:off x="1205949" y="848065"/>
            <a:ext cx="9329530" cy="4524315"/>
          </a:xfrm>
          <a:prstGeom prst="rect">
            <a:avLst/>
          </a:prstGeom>
          <a:noFill/>
        </p:spPr>
        <p:txBody>
          <a:bodyPr wrap="square" rtlCol="0">
            <a:spAutoFit/>
          </a:bodyPr>
          <a:lstStyle/>
          <a:p>
            <a:pPr algn="l" fontAlgn="base"/>
            <a:r>
              <a:rPr lang="en-IN" sz="2400" b="0" dirty="0">
                <a:effectLst/>
                <a:latin typeface="Times New Roman" panose="02020603050405020304" pitchFamily="18" charset="0"/>
                <a:cs typeface="Times New Roman" panose="02020603050405020304" pitchFamily="18" charset="0"/>
              </a:rPr>
              <a:t>The YOLO model was first described by Joseph Redmon, in the 2015 paper titled “</a:t>
            </a:r>
            <a:r>
              <a:rPr lang="en-IN" sz="2400" b="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You Only Look Once: Unified, Real-Time Object Detection</a:t>
            </a:r>
            <a:r>
              <a:rPr lang="en-IN" sz="2400" b="0" dirty="0">
                <a:effectLst/>
                <a:latin typeface="Times New Roman" panose="02020603050405020304" pitchFamily="18" charset="0"/>
                <a:cs typeface="Times New Roman" panose="02020603050405020304" pitchFamily="18" charset="0"/>
              </a:rPr>
              <a:t>.” Note that Ross </a:t>
            </a:r>
            <a:r>
              <a:rPr lang="en-IN" sz="2400" b="0" dirty="0" err="1">
                <a:effectLst/>
                <a:latin typeface="Times New Roman" panose="02020603050405020304" pitchFamily="18" charset="0"/>
                <a:cs typeface="Times New Roman" panose="02020603050405020304" pitchFamily="18" charset="0"/>
              </a:rPr>
              <a:t>Girshick</a:t>
            </a:r>
            <a:r>
              <a:rPr lang="en-IN" sz="2400" b="0" dirty="0">
                <a:effectLst/>
                <a:latin typeface="Times New Roman" panose="02020603050405020304" pitchFamily="18" charset="0"/>
                <a:cs typeface="Times New Roman" panose="02020603050405020304" pitchFamily="18" charset="0"/>
              </a:rPr>
              <a:t>, developer of R-CNN, was also an author and contributor to this work, then at </a:t>
            </a:r>
            <a:r>
              <a:rPr lang="en-IN" sz="2400" b="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Facebook AI Research</a:t>
            </a:r>
            <a:r>
              <a:rPr lang="en-IN" sz="2400" b="0" dirty="0">
                <a:effectLst/>
                <a:latin typeface="Times New Roman" panose="02020603050405020304" pitchFamily="18" charset="0"/>
                <a:cs typeface="Times New Roman" panose="02020603050405020304" pitchFamily="18" charset="0"/>
              </a:rPr>
              <a:t>.</a:t>
            </a:r>
          </a:p>
          <a:p>
            <a:pPr algn="l" fontAlgn="base"/>
            <a:endParaRPr lang="en-IN" sz="2400" b="0" dirty="0">
              <a:effectLst/>
              <a:latin typeface="Times New Roman" panose="02020603050405020304" pitchFamily="18" charset="0"/>
              <a:cs typeface="Times New Roman" panose="02020603050405020304" pitchFamily="18" charset="0"/>
            </a:endParaRPr>
          </a:p>
          <a:p>
            <a:pPr algn="l" fontAlgn="base"/>
            <a:r>
              <a:rPr lang="en-IN" sz="2400" b="0" dirty="0">
                <a:effectLst/>
                <a:latin typeface="Times New Roman" panose="02020603050405020304" pitchFamily="18" charset="0"/>
                <a:cs typeface="Times New Roman" panose="02020603050405020304" pitchFamily="18" charset="0"/>
              </a:rPr>
              <a:t>The approach involves a single neural network trained end to end that takes a photograph as input and predicts bounding boxes and class labels for each bounding box directly. The technique offers lower predictive accuracy (e.g. more localization errors), although operates at 45 frames per second and up to 155 frames per second for a speed-optimized version of the model.</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58681631"/>
      </p:ext>
    </p:extLst>
  </p:cSld>
  <p:clrMapOvr>
    <a:masterClrMapping/>
  </p:clrMapOvr>
  <p:transition spd="med">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9B30E99-1C37-4C80-AA95-80C6C3429DE2}"/>
              </a:ext>
            </a:extLst>
          </p:cNvPr>
          <p:cNvSpPr/>
          <p:nvPr/>
        </p:nvSpPr>
        <p:spPr>
          <a:xfrm>
            <a:off x="3764528" y="124691"/>
            <a:ext cx="466294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Network Design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 xmlns:a16="http://schemas.microsoft.com/office/drawing/2014/main" id="{C4BA8547-D1BC-421C-B509-EA213756FE60}"/>
              </a:ext>
            </a:extLst>
          </p:cNvPr>
          <p:cNvPicPr>
            <a:picLocks noChangeAspect="1"/>
          </p:cNvPicPr>
          <p:nvPr/>
        </p:nvPicPr>
        <p:blipFill rotWithShape="1">
          <a:blip r:embed="rId2" cstate="print"/>
          <a:srcRect l="7031" t="18774" r="8050" b="17155"/>
          <a:stretch/>
        </p:blipFill>
        <p:spPr>
          <a:xfrm>
            <a:off x="432813" y="1342686"/>
            <a:ext cx="11326374" cy="4793672"/>
          </a:xfrm>
          <a:prstGeom prst="rect">
            <a:avLst/>
          </a:prstGeom>
        </p:spPr>
      </p:pic>
    </p:spTree>
    <p:extLst>
      <p:ext uri="{BB962C8B-B14F-4D97-AF65-F5344CB8AC3E}">
        <p14:creationId xmlns="" xmlns:p14="http://schemas.microsoft.com/office/powerpoint/2010/main" val="681086965"/>
      </p:ext>
    </p:extLst>
  </p:cSld>
  <p:clrMapOvr>
    <a:masterClrMapping/>
  </p:clrMapOvr>
  <p:transition spd="med">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800" y="1616364"/>
            <a:ext cx="9301018" cy="4832092"/>
          </a:xfrm>
          <a:prstGeom prst="rect">
            <a:avLst/>
          </a:prstGeom>
        </p:spPr>
        <p:txBody>
          <a:bodyPr wrap="square">
            <a:spAutoFit/>
          </a:bodyPr>
          <a:lstStyle/>
          <a:p>
            <a:r>
              <a:rPr lang="en-US" sz="2800" b="1" dirty="0" smtClean="0">
                <a:latin typeface="Times New Roman" pitchFamily="18" charset="0"/>
                <a:cs typeface="Times New Roman" pitchFamily="18" charset="0"/>
              </a:rPr>
              <a:t>The object detection process involves these steps to be followed:</a:t>
            </a:r>
            <a:endParaRPr lang="en-US" sz="2800" dirty="0" smtClean="0">
              <a:latin typeface="Times New Roman" pitchFamily="18" charset="0"/>
              <a:cs typeface="Times New Roman" pitchFamily="18" charset="0"/>
            </a:endParaRPr>
          </a:p>
          <a:p>
            <a:pPr marL="514350" indent="-514350">
              <a:buFont typeface="+mj-lt"/>
              <a:buAutoNum type="arabicParenR"/>
            </a:pPr>
            <a:r>
              <a:rPr lang="en-US" sz="2800" dirty="0" smtClean="0">
                <a:latin typeface="Times New Roman" pitchFamily="18" charset="0"/>
                <a:cs typeface="Times New Roman" pitchFamily="18" charset="0"/>
              </a:rPr>
              <a:t>Taking the visual as an input, either by an image or a video</a:t>
            </a:r>
            <a:r>
              <a:rPr lang="en-US" sz="2800" dirty="0" smtClean="0">
                <a:latin typeface="Times New Roman" pitchFamily="18" charset="0"/>
                <a:cs typeface="Times New Roman" pitchFamily="18" charset="0"/>
              </a:rPr>
              <a:t>.</a:t>
            </a:r>
          </a:p>
          <a:p>
            <a:pPr marL="514350" indent="-514350">
              <a:buFont typeface="+mj-lt"/>
              <a:buAutoNum type="arabicParenR"/>
            </a:pPr>
            <a:r>
              <a:rPr lang="en-US" sz="2800" dirty="0" smtClean="0">
                <a:latin typeface="Times New Roman" pitchFamily="18" charset="0"/>
                <a:cs typeface="Times New Roman" pitchFamily="18" charset="0"/>
              </a:rPr>
              <a:t>Divide </a:t>
            </a:r>
            <a:r>
              <a:rPr lang="en-US" sz="2800" dirty="0" smtClean="0">
                <a:latin typeface="Times New Roman" pitchFamily="18" charset="0"/>
                <a:cs typeface="Times New Roman" pitchFamily="18" charset="0"/>
              </a:rPr>
              <a:t>the input visual into sections, or regions.</a:t>
            </a:r>
          </a:p>
          <a:p>
            <a:pPr marL="514350" indent="-514350">
              <a:buFont typeface="+mj-lt"/>
              <a:buAutoNum type="arabicParenR"/>
            </a:pPr>
            <a:r>
              <a:rPr lang="en-US" sz="2800" dirty="0" smtClean="0">
                <a:latin typeface="Times New Roman" pitchFamily="18" charset="0"/>
                <a:cs typeface="Times New Roman" pitchFamily="18" charset="0"/>
              </a:rPr>
              <a:t>Take each section individually, and work on it as a single image</a:t>
            </a:r>
          </a:p>
          <a:p>
            <a:pPr marL="514350" indent="-514350">
              <a:buFont typeface="+mj-lt"/>
              <a:buAutoNum type="arabicParenR"/>
            </a:pPr>
            <a:r>
              <a:rPr lang="en-US" sz="2800" dirty="0" smtClean="0">
                <a:latin typeface="Times New Roman" pitchFamily="18" charset="0"/>
                <a:cs typeface="Times New Roman" pitchFamily="18" charset="0"/>
              </a:rPr>
              <a:t>Passing these images into our </a:t>
            </a:r>
            <a:r>
              <a:rPr lang="en-US" sz="2800" dirty="0" err="1" smtClean="0">
                <a:latin typeface="Times New Roman" pitchFamily="18" charset="0"/>
                <a:cs typeface="Times New Roman" pitchFamily="18" charset="0"/>
              </a:rPr>
              <a:t>Convolutional</a:t>
            </a:r>
            <a:r>
              <a:rPr lang="en-US" sz="2800" dirty="0" smtClean="0">
                <a:latin typeface="Times New Roman" pitchFamily="18" charset="0"/>
                <a:cs typeface="Times New Roman" pitchFamily="18" charset="0"/>
              </a:rPr>
              <a:t> Neural Network (CNN) to classify them into possible classes.</a:t>
            </a:r>
          </a:p>
          <a:p>
            <a:pPr marL="514350" indent="-514350">
              <a:buFont typeface="+mj-lt"/>
              <a:buAutoNum type="arabicParenR"/>
            </a:pPr>
            <a:r>
              <a:rPr lang="en-US" sz="2800" dirty="0" smtClean="0">
                <a:latin typeface="Times New Roman" pitchFamily="18" charset="0"/>
                <a:cs typeface="Times New Roman" pitchFamily="18" charset="0"/>
              </a:rPr>
              <a:t>After the classification, we can combine all the images and generate the original input image, but also with the detected objects and their labels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TextBox 2"/>
          <p:cNvSpPr txBox="1"/>
          <p:nvPr/>
        </p:nvSpPr>
        <p:spPr>
          <a:xfrm>
            <a:off x="1052945" y="785091"/>
            <a:ext cx="1049251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PROCESS FLOW OF OBJECT DETECTION MODEL </a:t>
            </a:r>
            <a:endParaRPr lang="en-US" sz="3200" b="1" dirty="0">
              <a:latin typeface="Times New Roman" pitchFamily="18" charset="0"/>
              <a:cs typeface="Times New Roman" pitchFamily="18" charset="0"/>
            </a:endParaRPr>
          </a:p>
        </p:txBody>
      </p:sp>
    </p:spTree>
  </p:cSld>
  <p:clrMapOvr>
    <a:masterClrMapping/>
  </p:clrMapOvr>
  <p:transition spd="med">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76D1482-0F17-414E-8063-2B7CA8C50290}"/>
              </a:ext>
            </a:extLst>
          </p:cNvPr>
          <p:cNvSpPr/>
          <p:nvPr/>
        </p:nvSpPr>
        <p:spPr>
          <a:xfrm>
            <a:off x="4375015" y="0"/>
            <a:ext cx="254082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Working</a:t>
            </a:r>
          </a:p>
        </p:txBody>
      </p:sp>
      <p:sp>
        <p:nvSpPr>
          <p:cNvPr id="3" name="TextBox 2">
            <a:extLst>
              <a:ext uri="{FF2B5EF4-FFF2-40B4-BE49-F238E27FC236}">
                <a16:creationId xmlns="" xmlns:a16="http://schemas.microsoft.com/office/drawing/2014/main" id="{8C9974C4-7894-4870-AF53-64DFF5E34E00}"/>
              </a:ext>
            </a:extLst>
          </p:cNvPr>
          <p:cNvSpPr txBox="1"/>
          <p:nvPr/>
        </p:nvSpPr>
        <p:spPr>
          <a:xfrm>
            <a:off x="477078" y="889843"/>
            <a:ext cx="5022574" cy="5355312"/>
          </a:xfrm>
          <a:prstGeom prst="rect">
            <a:avLst/>
          </a:prstGeom>
          <a:noFill/>
        </p:spPr>
        <p:txBody>
          <a:bodyPr wrap="square" rtlCol="0">
            <a:spAutoFit/>
          </a:bodyPr>
          <a:lstStyle/>
          <a:p>
            <a:pPr algn="l" fontAlgn="base"/>
            <a:r>
              <a:rPr lang="en-IN" b="0" dirty="0">
                <a:effectLst/>
                <a:latin typeface="Helvetica Neue"/>
              </a:rPr>
              <a:t>The model works by first splitting the input image into a grid of cells, where each cell is responsible for predicting a bounding box if the </a:t>
            </a:r>
            <a:r>
              <a:rPr lang="en-IN" b="0" dirty="0" err="1">
                <a:effectLst/>
                <a:latin typeface="Helvetica Neue"/>
              </a:rPr>
              <a:t>center</a:t>
            </a:r>
            <a:r>
              <a:rPr lang="en-IN" b="0" dirty="0">
                <a:effectLst/>
                <a:latin typeface="Helvetica Neue"/>
              </a:rPr>
              <a:t> of a bounding box falls within it. Each grid cell predicts a bounding box involving the x, y coordinate and the width and height and the confidence. A class prediction is also based on each cell.</a:t>
            </a:r>
          </a:p>
          <a:p>
            <a:pPr algn="l" fontAlgn="base"/>
            <a:endParaRPr lang="en-IN" b="0" dirty="0">
              <a:effectLst/>
              <a:latin typeface="Helvetica Neue"/>
            </a:endParaRPr>
          </a:p>
          <a:p>
            <a:pPr algn="l" fontAlgn="base"/>
            <a:r>
              <a:rPr lang="en-IN" b="0" dirty="0">
                <a:effectLst/>
                <a:latin typeface="Helvetica Neue"/>
              </a:rPr>
              <a:t>For example, an image may be divided into a 7×7 grid and each cell in the grid may predict 2 bounding boxes, resulting in 94 proposed bounding box predictions. The class probabilities map and the bounding boxes with confidences are then combined into a final set of bounding boxes and class labels. The image taken from the paper below summarizes the two outputs of the model.</a:t>
            </a:r>
          </a:p>
          <a:p>
            <a:endParaRPr lang="en-IN" dirty="0"/>
          </a:p>
        </p:txBody>
      </p:sp>
      <p:pic>
        <p:nvPicPr>
          <p:cNvPr id="5" name="Picture 4">
            <a:extLst>
              <a:ext uri="{FF2B5EF4-FFF2-40B4-BE49-F238E27FC236}">
                <a16:creationId xmlns="" xmlns:a16="http://schemas.microsoft.com/office/drawing/2014/main" id="{209F35CF-C1F3-40E1-9DEB-8EE3BBE0CA01}"/>
              </a:ext>
            </a:extLst>
          </p:cNvPr>
          <p:cNvPicPr>
            <a:picLocks noChangeAspect="1"/>
          </p:cNvPicPr>
          <p:nvPr/>
        </p:nvPicPr>
        <p:blipFill rotWithShape="1">
          <a:blip r:embed="rId2" cstate="print"/>
          <a:srcRect l="13913" t="24142" r="39022" b="12863"/>
          <a:stretch/>
        </p:blipFill>
        <p:spPr>
          <a:xfrm>
            <a:off x="6096000" y="1126435"/>
            <a:ext cx="5738194" cy="4318045"/>
          </a:xfrm>
          <a:prstGeom prst="rect">
            <a:avLst/>
          </a:prstGeom>
        </p:spPr>
      </p:pic>
    </p:spTree>
    <p:extLst>
      <p:ext uri="{BB962C8B-B14F-4D97-AF65-F5344CB8AC3E}">
        <p14:creationId xmlns="" xmlns:p14="http://schemas.microsoft.com/office/powerpoint/2010/main" val="2010820825"/>
      </p:ext>
    </p:extLst>
  </p:cSld>
  <p:clrMapOvr>
    <a:masterClrMapping/>
  </p:clrMapOvr>
  <p:transition spd="med">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30D4864-4B8F-40F5-8E61-C12ECE00A776}"/>
              </a:ext>
            </a:extLst>
          </p:cNvPr>
          <p:cNvPicPr>
            <a:picLocks noChangeAspect="1"/>
          </p:cNvPicPr>
          <p:nvPr/>
        </p:nvPicPr>
        <p:blipFill rotWithShape="1">
          <a:blip r:embed="rId2" cstate="print"/>
          <a:srcRect l="19318" t="25847" r="17840" b="19177"/>
          <a:stretch/>
        </p:blipFill>
        <p:spPr>
          <a:xfrm>
            <a:off x="252514" y="221671"/>
            <a:ext cx="11686971" cy="5748383"/>
          </a:xfrm>
          <a:prstGeom prst="rect">
            <a:avLst/>
          </a:prstGeom>
        </p:spPr>
      </p:pic>
    </p:spTree>
    <p:extLst>
      <p:ext uri="{BB962C8B-B14F-4D97-AF65-F5344CB8AC3E}">
        <p14:creationId xmlns="" xmlns:p14="http://schemas.microsoft.com/office/powerpoint/2010/main" val="1408716151"/>
      </p:ext>
    </p:extLst>
  </p:cSld>
  <p:clrMapOvr>
    <a:masterClrMapping/>
  </p:clrMapOvr>
  <p:transition spd="med">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75F38C5-93BA-4616-9A9F-D9AE42CF4F59}"/>
              </a:ext>
            </a:extLst>
          </p:cNvPr>
          <p:cNvSpPr/>
          <p:nvPr/>
        </p:nvSpPr>
        <p:spPr>
          <a:xfrm>
            <a:off x="3371273" y="196426"/>
            <a:ext cx="5173474" cy="923330"/>
          </a:xfrm>
          <a:prstGeom prst="rect">
            <a:avLst/>
          </a:prstGeom>
          <a:noFill/>
        </p:spPr>
        <p:txBody>
          <a:bodyPr wrap="squar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Object Detection</a:t>
            </a:r>
          </a:p>
        </p:txBody>
      </p:sp>
      <p:sp>
        <p:nvSpPr>
          <p:cNvPr id="7" name="Rectangle 6">
            <a:extLst>
              <a:ext uri="{FF2B5EF4-FFF2-40B4-BE49-F238E27FC236}">
                <a16:creationId xmlns="" xmlns:a16="http://schemas.microsoft.com/office/drawing/2014/main" id="{E301CB36-F359-43A1-8215-10D1F5691134}"/>
              </a:ext>
            </a:extLst>
          </p:cNvPr>
          <p:cNvSpPr/>
          <p:nvPr/>
        </p:nvSpPr>
        <p:spPr>
          <a:xfrm>
            <a:off x="323273" y="1265382"/>
            <a:ext cx="11431405" cy="1815882"/>
          </a:xfrm>
          <a:prstGeom prst="rect">
            <a:avLst/>
          </a:prstGeom>
          <a:noFill/>
        </p:spPr>
        <p:txBody>
          <a:bodyPr wrap="square" lIns="91440" tIns="45720" rIns="91440" bIns="45720">
            <a:spAutoFit/>
          </a:bodyPr>
          <a:lstStyle/>
          <a:p>
            <a:r>
              <a:rPr lang="en-IN" sz="2800" b="1" i="0" dirty="0">
                <a:solidFill>
                  <a:srgbClr val="222222"/>
                </a:solidFill>
                <a:effectLst/>
                <a:latin typeface="Times New Roman" panose="02020603050405020304" pitchFamily="18" charset="0"/>
                <a:cs typeface="Times New Roman" panose="02020603050405020304" pitchFamily="18" charset="0"/>
              </a:rPr>
              <a:t>Object detection</a:t>
            </a:r>
            <a:r>
              <a:rPr lang="en-IN" sz="2800" b="0" i="0" dirty="0">
                <a:solidFill>
                  <a:srgbClr val="222222"/>
                </a:solidFill>
                <a:effectLst/>
                <a:latin typeface="Times New Roman" panose="02020603050405020304" pitchFamily="18" charset="0"/>
                <a:cs typeface="Times New Roman" panose="02020603050405020304" pitchFamily="18" charset="0"/>
              </a:rPr>
              <a:t> is a computer vision technique that allows us to identify and locate </a:t>
            </a:r>
            <a:r>
              <a:rPr lang="en-IN" sz="2800" b="1" i="0" dirty="0">
                <a:solidFill>
                  <a:srgbClr val="222222"/>
                </a:solidFill>
                <a:effectLst/>
                <a:latin typeface="Times New Roman" panose="02020603050405020304" pitchFamily="18" charset="0"/>
                <a:cs typeface="Times New Roman" panose="02020603050405020304" pitchFamily="18" charset="0"/>
              </a:rPr>
              <a:t>objects</a:t>
            </a:r>
            <a:r>
              <a:rPr lang="en-IN" sz="2800" b="0" i="0" dirty="0">
                <a:solidFill>
                  <a:srgbClr val="222222"/>
                </a:solidFill>
                <a:effectLst/>
                <a:latin typeface="Times New Roman" panose="02020603050405020304" pitchFamily="18" charset="0"/>
                <a:cs typeface="Times New Roman" panose="02020603050405020304" pitchFamily="18" charset="0"/>
              </a:rPr>
              <a:t> in an image or video. With this kind of identification and localization, </a:t>
            </a:r>
            <a:r>
              <a:rPr lang="en-IN" sz="2800" b="1" i="0" dirty="0">
                <a:solidFill>
                  <a:srgbClr val="222222"/>
                </a:solidFill>
                <a:effectLst/>
                <a:latin typeface="Times New Roman" panose="02020603050405020304" pitchFamily="18" charset="0"/>
                <a:cs typeface="Times New Roman" panose="02020603050405020304" pitchFamily="18" charset="0"/>
              </a:rPr>
              <a:t>object detection</a:t>
            </a:r>
            <a:r>
              <a:rPr lang="en-IN" sz="2800" b="0" i="0" dirty="0">
                <a:solidFill>
                  <a:srgbClr val="222222"/>
                </a:solidFill>
                <a:effectLst/>
                <a:latin typeface="Times New Roman" panose="02020603050405020304" pitchFamily="18" charset="0"/>
                <a:cs typeface="Times New Roman" panose="02020603050405020304" pitchFamily="18" charset="0"/>
              </a:rPr>
              <a:t> can be used to count </a:t>
            </a:r>
            <a:r>
              <a:rPr lang="en-IN" sz="2800" b="1" i="0" dirty="0">
                <a:solidFill>
                  <a:srgbClr val="222222"/>
                </a:solidFill>
                <a:effectLst/>
                <a:latin typeface="Times New Roman" panose="02020603050405020304" pitchFamily="18" charset="0"/>
                <a:cs typeface="Times New Roman" panose="02020603050405020304" pitchFamily="18" charset="0"/>
              </a:rPr>
              <a:t>objects</a:t>
            </a:r>
            <a:r>
              <a:rPr lang="en-IN" sz="2800" b="0" i="0" dirty="0">
                <a:solidFill>
                  <a:srgbClr val="222222"/>
                </a:solidFill>
                <a:effectLst/>
                <a:latin typeface="Times New Roman" panose="02020603050405020304" pitchFamily="18" charset="0"/>
                <a:cs typeface="Times New Roman" panose="02020603050405020304" pitchFamily="18" charset="0"/>
              </a:rPr>
              <a:t> in a scene and determine and track their precise locations, all while accurately labelling them</a:t>
            </a:r>
            <a:r>
              <a:rPr lang="en-IN" sz="2400" b="0" i="0" dirty="0">
                <a:solidFill>
                  <a:srgbClr val="222222"/>
                </a:solidFill>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8517F741-5806-435A-838B-88FF0C203BA2}"/>
              </a:ext>
            </a:extLst>
          </p:cNvPr>
          <p:cNvPicPr>
            <a:picLocks noChangeAspect="1"/>
          </p:cNvPicPr>
          <p:nvPr/>
        </p:nvPicPr>
        <p:blipFill>
          <a:blip r:embed="rId2" cstate="print"/>
          <a:stretch>
            <a:fillRect/>
          </a:stretch>
        </p:blipFill>
        <p:spPr>
          <a:xfrm>
            <a:off x="1489165" y="3344091"/>
            <a:ext cx="8987245" cy="2955117"/>
          </a:xfrm>
          <a:prstGeom prst="rect">
            <a:avLst/>
          </a:prstGeom>
        </p:spPr>
      </p:pic>
    </p:spTree>
    <p:extLst>
      <p:ext uri="{BB962C8B-B14F-4D97-AF65-F5344CB8AC3E}">
        <p14:creationId xmlns="" xmlns:p14="http://schemas.microsoft.com/office/powerpoint/2010/main" val="1300731914"/>
      </p:ext>
    </p:extLst>
  </p:cSld>
  <p:clrMapOvr>
    <a:masterClrMapping/>
  </p:clrMapOvr>
  <p:transition spd="med">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D94081E-2755-4614-9E25-AA242EB24A97}"/>
              </a:ext>
            </a:extLst>
          </p:cNvPr>
          <p:cNvSpPr/>
          <p:nvPr/>
        </p:nvSpPr>
        <p:spPr>
          <a:xfrm>
            <a:off x="3561812" y="404244"/>
            <a:ext cx="506837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Technology used-</a:t>
            </a:r>
          </a:p>
        </p:txBody>
      </p:sp>
      <p:sp>
        <p:nvSpPr>
          <p:cNvPr id="3" name="TextBox 2">
            <a:extLst>
              <a:ext uri="{FF2B5EF4-FFF2-40B4-BE49-F238E27FC236}">
                <a16:creationId xmlns="" xmlns:a16="http://schemas.microsoft.com/office/drawing/2014/main" id="{E6B995B5-F86B-4C34-9A0E-A94FBDA062B4}"/>
              </a:ext>
            </a:extLst>
          </p:cNvPr>
          <p:cNvSpPr txBox="1"/>
          <p:nvPr/>
        </p:nvSpPr>
        <p:spPr>
          <a:xfrm>
            <a:off x="581891" y="2092035"/>
            <a:ext cx="11000509" cy="3970318"/>
          </a:xfrm>
          <a:prstGeom prst="rect">
            <a:avLst/>
          </a:prstGeom>
          <a:noFill/>
        </p:spPr>
        <p:txBody>
          <a:bodyPr wrap="square" rtlCol="0">
            <a:spAutoFit/>
          </a:bodyPr>
          <a:lstStyle/>
          <a:p>
            <a:r>
              <a:rPr lang="en-IN" dirty="0"/>
              <a:t>Programming Language-</a:t>
            </a:r>
          </a:p>
          <a:p>
            <a:r>
              <a:rPr lang="en-IN" dirty="0"/>
              <a:t>      -</a:t>
            </a:r>
            <a:r>
              <a:rPr lang="en-IN" dirty="0" smtClean="0"/>
              <a:t>Python</a:t>
            </a:r>
            <a:endParaRPr lang="en-IN" dirty="0"/>
          </a:p>
          <a:p>
            <a:endParaRPr lang="en-IN" dirty="0"/>
          </a:p>
          <a:p>
            <a:r>
              <a:rPr lang="en-IN" dirty="0"/>
              <a:t>Tools – </a:t>
            </a:r>
          </a:p>
          <a:p>
            <a:r>
              <a:rPr lang="en-IN" dirty="0"/>
              <a:t>    - </a:t>
            </a:r>
            <a:r>
              <a:rPr lang="en-IN" dirty="0" smtClean="0"/>
              <a:t>Command prompt</a:t>
            </a:r>
          </a:p>
          <a:p>
            <a:r>
              <a:rPr lang="en-IN" dirty="0" smtClean="0"/>
              <a:t>    - </a:t>
            </a:r>
            <a:r>
              <a:rPr lang="en-IN" dirty="0" err="1" smtClean="0"/>
              <a:t>Jupyter</a:t>
            </a:r>
            <a:r>
              <a:rPr lang="en-IN" dirty="0" smtClean="0"/>
              <a:t> Notebook</a:t>
            </a:r>
            <a:endParaRPr lang="en-IN" dirty="0"/>
          </a:p>
          <a:p>
            <a:endParaRPr lang="en-IN" dirty="0"/>
          </a:p>
          <a:p>
            <a:r>
              <a:rPr lang="en-IN" dirty="0"/>
              <a:t>Model- </a:t>
            </a:r>
            <a:endParaRPr lang="en-IN" dirty="0" smtClean="0"/>
          </a:p>
          <a:p>
            <a:r>
              <a:rPr lang="en-IN" dirty="0" smtClean="0"/>
              <a:t> </a:t>
            </a:r>
            <a:r>
              <a:rPr lang="en-IN" dirty="0" smtClean="0"/>
              <a:t>  R-CNN Model</a:t>
            </a:r>
          </a:p>
          <a:p>
            <a:r>
              <a:rPr lang="en-IN" dirty="0" smtClean="0"/>
              <a:t> </a:t>
            </a:r>
            <a:r>
              <a:rPr lang="en-IN" dirty="0" smtClean="0"/>
              <a:t>  Faster R-CNN Model</a:t>
            </a:r>
          </a:p>
          <a:p>
            <a:r>
              <a:rPr lang="en-IN" dirty="0" smtClean="0"/>
              <a:t> </a:t>
            </a:r>
            <a:r>
              <a:rPr lang="en-IN" dirty="0" smtClean="0"/>
              <a:t>  Fast R-CNN Model</a:t>
            </a:r>
            <a:endParaRPr lang="en-IN" dirty="0"/>
          </a:p>
          <a:p>
            <a:r>
              <a:rPr lang="en-IN" dirty="0"/>
              <a:t>   YOLOv3- (You Look Only Once)</a:t>
            </a:r>
          </a:p>
          <a:p>
            <a:endParaRPr lang="en-IN" dirty="0"/>
          </a:p>
          <a:p>
            <a:endParaRPr lang="en-IN" dirty="0"/>
          </a:p>
        </p:txBody>
      </p:sp>
      <p:pic>
        <p:nvPicPr>
          <p:cNvPr id="5" name="Picture 4" descr="1_vkQ0hXDaQv57sALXAJquxA.jpeg"/>
          <p:cNvPicPr>
            <a:picLocks noChangeAspect="1"/>
          </p:cNvPicPr>
          <p:nvPr/>
        </p:nvPicPr>
        <p:blipFill>
          <a:blip r:embed="rId2" cstate="print"/>
          <a:stretch>
            <a:fillRect/>
          </a:stretch>
        </p:blipFill>
        <p:spPr>
          <a:xfrm>
            <a:off x="4137892" y="1542473"/>
            <a:ext cx="7878618" cy="2604654"/>
          </a:xfrm>
          <a:prstGeom prst="rect">
            <a:avLst/>
          </a:prstGeom>
        </p:spPr>
      </p:pic>
    </p:spTree>
    <p:extLst>
      <p:ext uri="{BB962C8B-B14F-4D97-AF65-F5344CB8AC3E}">
        <p14:creationId xmlns="" xmlns:p14="http://schemas.microsoft.com/office/powerpoint/2010/main" val="712127362"/>
      </p:ext>
    </p:extLst>
  </p:cSld>
  <p:clrMapOvr>
    <a:masterClrMapping/>
  </p:clrMapOvr>
  <p:transition spd="med">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AB47A5DA-7B9B-4DE4-BF81-CB4A447485B3}"/>
              </a:ext>
            </a:extLst>
          </p:cNvPr>
          <p:cNvSpPr/>
          <p:nvPr/>
        </p:nvSpPr>
        <p:spPr>
          <a:xfrm>
            <a:off x="4816690" y="0"/>
            <a:ext cx="218944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Python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 xmlns:a16="http://schemas.microsoft.com/office/drawing/2014/main" id="{6C6B80D6-F4D4-4648-BB73-D11556F57562}"/>
              </a:ext>
            </a:extLst>
          </p:cNvPr>
          <p:cNvSpPr txBox="1"/>
          <p:nvPr/>
        </p:nvSpPr>
        <p:spPr>
          <a:xfrm>
            <a:off x="595968" y="3072348"/>
            <a:ext cx="11118574" cy="3785652"/>
          </a:xfrm>
          <a:prstGeom prst="rect">
            <a:avLst/>
          </a:prstGeom>
          <a:noFill/>
        </p:spPr>
        <p:txBody>
          <a:bodyPr wrap="square" rtlCol="0">
            <a:spAutoFit/>
          </a:bodyPr>
          <a:lstStyle/>
          <a:p>
            <a:pPr algn="l"/>
            <a:r>
              <a:rPr lang="en-IN" sz="2400" b="1" i="0" dirty="0">
                <a:effectLst/>
                <a:latin typeface="Times New Roman" panose="02020603050405020304" pitchFamily="18" charset="0"/>
                <a:cs typeface="Times New Roman" panose="02020603050405020304" pitchFamily="18" charset="0"/>
              </a:rPr>
              <a:t>Python</a:t>
            </a:r>
            <a:r>
              <a:rPr lang="en-IN" sz="2400" b="0" i="0" dirty="0">
                <a:effectLst/>
                <a:latin typeface="Times New Roman" panose="02020603050405020304" pitchFamily="18" charset="0"/>
                <a:cs typeface="Times New Roman" panose="02020603050405020304" pitchFamily="18" charset="0"/>
              </a:rPr>
              <a:t> is an </a:t>
            </a:r>
            <a:r>
              <a:rPr lang="en-IN" sz="2400" b="0" i="0" strike="noStrike" dirty="0">
                <a:effectLst/>
                <a:latin typeface="Times New Roman" panose="02020603050405020304" pitchFamily="18" charset="0"/>
                <a:cs typeface="Times New Roman" panose="02020603050405020304" pitchFamily="18" charset="0"/>
              </a:rPr>
              <a:t>interpreted</a:t>
            </a:r>
            <a:r>
              <a:rPr lang="en-IN" sz="2400" b="0" i="0" dirty="0">
                <a:effectLst/>
                <a:latin typeface="Times New Roman" panose="02020603050405020304" pitchFamily="18" charset="0"/>
                <a:cs typeface="Times New Roman" panose="02020603050405020304" pitchFamily="18" charset="0"/>
              </a:rPr>
              <a:t>, </a:t>
            </a:r>
            <a:r>
              <a:rPr lang="en-IN" sz="2400" b="0" i="0" strike="noStrike" dirty="0">
                <a:effectLst/>
                <a:latin typeface="Times New Roman" panose="02020603050405020304" pitchFamily="18" charset="0"/>
                <a:cs typeface="Times New Roman" panose="02020603050405020304" pitchFamily="18" charset="0"/>
              </a:rPr>
              <a:t>high-level</a:t>
            </a:r>
            <a:r>
              <a:rPr lang="en-IN" sz="2400" b="0" i="0" dirty="0">
                <a:effectLst/>
                <a:latin typeface="Times New Roman" panose="02020603050405020304" pitchFamily="18" charset="0"/>
                <a:cs typeface="Times New Roman" panose="02020603050405020304" pitchFamily="18" charset="0"/>
              </a:rPr>
              <a:t>, </a:t>
            </a:r>
            <a:r>
              <a:rPr lang="en-IN" sz="2400" b="0" i="0" strike="noStrike" dirty="0">
                <a:effectLst/>
                <a:latin typeface="Times New Roman" panose="02020603050405020304" pitchFamily="18" charset="0"/>
                <a:cs typeface="Times New Roman" panose="02020603050405020304" pitchFamily="18" charset="0"/>
              </a:rPr>
              <a:t>general-purpose programming language</a:t>
            </a:r>
            <a:r>
              <a:rPr lang="en-IN" sz="2400" b="0" i="0" dirty="0">
                <a:effectLst/>
                <a:latin typeface="Times New Roman" panose="02020603050405020304" pitchFamily="18" charset="0"/>
                <a:cs typeface="Times New Roman" panose="02020603050405020304" pitchFamily="18" charset="0"/>
              </a:rPr>
              <a:t>. Created by </a:t>
            </a:r>
            <a:r>
              <a:rPr lang="en-IN" sz="2400" b="0" i="0" strike="noStrike" dirty="0">
                <a:effectLst/>
                <a:latin typeface="Times New Roman" panose="02020603050405020304" pitchFamily="18" charset="0"/>
                <a:cs typeface="Times New Roman" panose="02020603050405020304" pitchFamily="18" charset="0"/>
              </a:rPr>
              <a:t>Guido van Rossum</a:t>
            </a:r>
            <a:r>
              <a:rPr lang="en-IN" sz="2400" b="0" i="0" dirty="0">
                <a:effectLst/>
                <a:latin typeface="Times New Roman" panose="02020603050405020304" pitchFamily="18" charset="0"/>
                <a:cs typeface="Times New Roman" panose="02020603050405020304" pitchFamily="18" charset="0"/>
              </a:rPr>
              <a:t> and first released in 1991, Python's design philosophy emphasizes </a:t>
            </a:r>
            <a:r>
              <a:rPr lang="en-IN" sz="2400" b="0" i="0" strike="noStrike" dirty="0">
                <a:effectLst/>
                <a:latin typeface="Times New Roman" panose="02020603050405020304" pitchFamily="18" charset="0"/>
                <a:cs typeface="Times New Roman" panose="02020603050405020304" pitchFamily="18" charset="0"/>
              </a:rPr>
              <a:t>code readability</a:t>
            </a:r>
            <a:r>
              <a:rPr lang="en-IN" sz="2400" b="0" i="0" dirty="0">
                <a:effectLst/>
                <a:latin typeface="Times New Roman" panose="02020603050405020304" pitchFamily="18" charset="0"/>
                <a:cs typeface="Times New Roman" panose="02020603050405020304" pitchFamily="18" charset="0"/>
              </a:rPr>
              <a:t> with its notable use of </a:t>
            </a:r>
            <a:r>
              <a:rPr lang="en-IN" sz="2400" b="0" i="0" strike="noStrike" dirty="0">
                <a:effectLst/>
                <a:latin typeface="Times New Roman" panose="02020603050405020304" pitchFamily="18" charset="0"/>
                <a:cs typeface="Times New Roman" panose="02020603050405020304" pitchFamily="18" charset="0"/>
              </a:rPr>
              <a:t>significant whitespace</a:t>
            </a:r>
            <a:r>
              <a:rPr lang="en-IN" sz="2400" b="0" i="0" dirty="0">
                <a:effectLst/>
                <a:latin typeface="Times New Roman" panose="02020603050405020304" pitchFamily="18" charset="0"/>
                <a:cs typeface="Times New Roman" panose="02020603050405020304" pitchFamily="18" charset="0"/>
              </a:rPr>
              <a:t>. Its </a:t>
            </a:r>
            <a:r>
              <a:rPr lang="en-IN" sz="2400" b="0" i="0" strike="noStrike" dirty="0">
                <a:effectLst/>
                <a:latin typeface="Times New Roman" panose="02020603050405020304" pitchFamily="18" charset="0"/>
                <a:cs typeface="Times New Roman" panose="02020603050405020304" pitchFamily="18" charset="0"/>
              </a:rPr>
              <a:t>language constructs</a:t>
            </a:r>
            <a:r>
              <a:rPr lang="en-IN" sz="2400" b="0" i="0" dirty="0">
                <a:effectLst/>
                <a:latin typeface="Times New Roman" panose="02020603050405020304" pitchFamily="18" charset="0"/>
                <a:cs typeface="Times New Roman" panose="02020603050405020304" pitchFamily="18" charset="0"/>
              </a:rPr>
              <a:t> and </a:t>
            </a:r>
            <a:r>
              <a:rPr lang="en-IN" sz="2400" b="0" i="0" strike="noStrike" dirty="0">
                <a:effectLst/>
                <a:latin typeface="Times New Roman" panose="02020603050405020304" pitchFamily="18" charset="0"/>
                <a:cs typeface="Times New Roman" panose="02020603050405020304" pitchFamily="18" charset="0"/>
              </a:rPr>
              <a:t>object-oriented</a:t>
            </a:r>
            <a:r>
              <a:rPr lang="en-IN" sz="2400" b="0" i="0" dirty="0">
                <a:effectLst/>
                <a:latin typeface="Times New Roman" panose="02020603050405020304" pitchFamily="18" charset="0"/>
                <a:cs typeface="Times New Roman" panose="02020603050405020304" pitchFamily="18" charset="0"/>
              </a:rPr>
              <a:t> approach aim to help </a:t>
            </a:r>
            <a:r>
              <a:rPr lang="en-IN" sz="2400" b="0" i="0" strike="noStrike" dirty="0">
                <a:effectLst/>
                <a:latin typeface="Times New Roman" panose="02020603050405020304" pitchFamily="18" charset="0"/>
                <a:cs typeface="Times New Roman" panose="02020603050405020304" pitchFamily="18" charset="0"/>
              </a:rPr>
              <a:t>programmers</a:t>
            </a:r>
            <a:r>
              <a:rPr lang="en-IN" sz="2400" b="0" i="0" dirty="0">
                <a:effectLst/>
                <a:latin typeface="Times New Roman" panose="02020603050405020304" pitchFamily="18" charset="0"/>
                <a:cs typeface="Times New Roman" panose="02020603050405020304" pitchFamily="18" charset="0"/>
              </a:rPr>
              <a:t> write clear, logical code for small and large-scale projects.</a:t>
            </a:r>
          </a:p>
          <a:p>
            <a:pPr algn="l"/>
            <a:r>
              <a:rPr lang="en-IN" sz="2400" b="0" i="0" dirty="0">
                <a:effectLst/>
                <a:latin typeface="Times New Roman" panose="02020603050405020304" pitchFamily="18" charset="0"/>
                <a:cs typeface="Times New Roman" panose="02020603050405020304" pitchFamily="18" charset="0"/>
              </a:rPr>
              <a:t>Python is </a:t>
            </a:r>
            <a:r>
              <a:rPr lang="en-IN" sz="2400" b="0" i="0" strike="noStrike" dirty="0">
                <a:effectLst/>
                <a:latin typeface="Times New Roman" panose="02020603050405020304" pitchFamily="18" charset="0"/>
                <a:cs typeface="Times New Roman" panose="02020603050405020304" pitchFamily="18" charset="0"/>
              </a:rPr>
              <a:t>dynamically typed</a:t>
            </a:r>
            <a:r>
              <a:rPr lang="en-IN" sz="2400" b="0" i="0" dirty="0">
                <a:effectLst/>
                <a:latin typeface="Times New Roman" panose="02020603050405020304" pitchFamily="18" charset="0"/>
                <a:cs typeface="Times New Roman" panose="02020603050405020304" pitchFamily="18" charset="0"/>
              </a:rPr>
              <a:t> and </a:t>
            </a:r>
            <a:r>
              <a:rPr lang="en-IN" sz="2400" b="0" i="0" strike="noStrike" dirty="0">
                <a:effectLst/>
                <a:latin typeface="Times New Roman" panose="02020603050405020304" pitchFamily="18" charset="0"/>
                <a:cs typeface="Times New Roman" panose="02020603050405020304" pitchFamily="18" charset="0"/>
              </a:rPr>
              <a:t>garbage-collected</a:t>
            </a:r>
            <a:r>
              <a:rPr lang="en-IN" sz="2400" b="0" i="0" dirty="0">
                <a:effectLst/>
                <a:latin typeface="Times New Roman" panose="02020603050405020304" pitchFamily="18" charset="0"/>
                <a:cs typeface="Times New Roman" panose="02020603050405020304" pitchFamily="18" charset="0"/>
              </a:rPr>
              <a:t>. It supports multiple </a:t>
            </a:r>
            <a:r>
              <a:rPr lang="en-IN" sz="2400" b="0" i="0" strike="noStrike" dirty="0">
                <a:effectLst/>
                <a:latin typeface="Times New Roman" panose="02020603050405020304" pitchFamily="18" charset="0"/>
                <a:cs typeface="Times New Roman" panose="02020603050405020304" pitchFamily="18" charset="0"/>
              </a:rPr>
              <a:t>programming paradigms</a:t>
            </a:r>
            <a:r>
              <a:rPr lang="en-IN" sz="2400" b="0" i="0" dirty="0">
                <a:effectLst/>
                <a:latin typeface="Times New Roman" panose="02020603050405020304" pitchFamily="18" charset="0"/>
                <a:cs typeface="Times New Roman" panose="02020603050405020304" pitchFamily="18" charset="0"/>
              </a:rPr>
              <a:t>, including </a:t>
            </a:r>
            <a:r>
              <a:rPr lang="en-IN" sz="2400" b="0" i="0" strike="noStrike" dirty="0">
                <a:effectLst/>
                <a:latin typeface="Times New Roman" panose="02020603050405020304" pitchFamily="18" charset="0"/>
                <a:cs typeface="Times New Roman" panose="02020603050405020304" pitchFamily="18" charset="0"/>
              </a:rPr>
              <a:t>structured</a:t>
            </a:r>
            <a:r>
              <a:rPr lang="en-IN" sz="2400" b="0" i="0" dirty="0">
                <a:effectLst/>
                <a:latin typeface="Times New Roman" panose="02020603050405020304" pitchFamily="18" charset="0"/>
                <a:cs typeface="Times New Roman" panose="02020603050405020304" pitchFamily="18" charset="0"/>
              </a:rPr>
              <a:t> (particularly, </a:t>
            </a:r>
            <a:r>
              <a:rPr lang="en-IN" sz="2400" b="0" i="0" strike="noStrike" dirty="0">
                <a:effectLst/>
                <a:latin typeface="Times New Roman" panose="02020603050405020304" pitchFamily="18" charset="0"/>
                <a:cs typeface="Times New Roman" panose="02020603050405020304" pitchFamily="18" charset="0"/>
              </a:rPr>
              <a:t>procedural</a:t>
            </a:r>
            <a:r>
              <a:rPr lang="en-IN" sz="2400" b="0" i="0" dirty="0">
                <a:effectLst/>
                <a:latin typeface="Times New Roman" panose="02020603050405020304" pitchFamily="18" charset="0"/>
                <a:cs typeface="Times New Roman" panose="02020603050405020304" pitchFamily="18" charset="0"/>
              </a:rPr>
              <a:t>), </a:t>
            </a:r>
            <a:r>
              <a:rPr lang="en-IN" sz="2400" b="0" i="0" strike="noStrike" dirty="0">
                <a:effectLst/>
                <a:latin typeface="Times New Roman" panose="02020603050405020304" pitchFamily="18" charset="0"/>
                <a:cs typeface="Times New Roman" panose="02020603050405020304" pitchFamily="18" charset="0"/>
              </a:rPr>
              <a:t>object-oriented</a:t>
            </a:r>
            <a:r>
              <a:rPr lang="en-IN" sz="2400" b="0" i="0" dirty="0">
                <a:effectLst/>
                <a:latin typeface="Times New Roman" panose="02020603050405020304" pitchFamily="18" charset="0"/>
                <a:cs typeface="Times New Roman" panose="02020603050405020304" pitchFamily="18" charset="0"/>
              </a:rPr>
              <a:t>, and </a:t>
            </a:r>
            <a:r>
              <a:rPr lang="en-IN" sz="2400" b="0" i="0" strike="noStrike" dirty="0">
                <a:effectLst/>
                <a:latin typeface="Times New Roman" panose="02020603050405020304" pitchFamily="18" charset="0"/>
                <a:cs typeface="Times New Roman" panose="02020603050405020304" pitchFamily="18" charset="0"/>
              </a:rPr>
              <a:t>functional programming</a:t>
            </a:r>
            <a:r>
              <a:rPr lang="en-IN" sz="2400" b="0" i="0" dirty="0">
                <a:effectLst/>
                <a:latin typeface="Times New Roman" panose="02020603050405020304" pitchFamily="18" charset="0"/>
                <a:cs typeface="Times New Roman" panose="02020603050405020304" pitchFamily="18" charset="0"/>
              </a:rPr>
              <a:t>. Python is often described as a "batteries included" language due to its comprehensive </a:t>
            </a:r>
            <a:r>
              <a:rPr lang="en-IN" sz="2400" b="0" i="0" strike="noStrike" dirty="0">
                <a:effectLst/>
                <a:latin typeface="Times New Roman" panose="02020603050405020304" pitchFamily="18" charset="0"/>
                <a:cs typeface="Times New Roman" panose="02020603050405020304" pitchFamily="18" charset="0"/>
              </a:rPr>
              <a:t>standard library</a:t>
            </a:r>
            <a:r>
              <a:rPr lang="en-IN" sz="2400" b="0" i="0" dirty="0">
                <a:effectLst/>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p:txBody>
      </p:sp>
      <p:pic>
        <p:nvPicPr>
          <p:cNvPr id="5" name="Picture 4" descr="images.png"/>
          <p:cNvPicPr>
            <a:picLocks noChangeAspect="1"/>
          </p:cNvPicPr>
          <p:nvPr/>
        </p:nvPicPr>
        <p:blipFill>
          <a:blip r:embed="rId2" cstate="print"/>
          <a:stretch>
            <a:fillRect/>
          </a:stretch>
        </p:blipFill>
        <p:spPr>
          <a:xfrm>
            <a:off x="4193175" y="1084217"/>
            <a:ext cx="3762103" cy="1894116"/>
          </a:xfrm>
          <a:prstGeom prst="rect">
            <a:avLst/>
          </a:prstGeom>
        </p:spPr>
      </p:pic>
    </p:spTree>
    <p:extLst>
      <p:ext uri="{BB962C8B-B14F-4D97-AF65-F5344CB8AC3E}">
        <p14:creationId xmlns="" xmlns:p14="http://schemas.microsoft.com/office/powerpoint/2010/main" val="1621763427"/>
      </p:ext>
    </p:extLst>
  </p:cSld>
  <p:clrMapOvr>
    <a:masterClrMapping/>
  </p:clrMapOvr>
  <p:transition spd="med">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DCB3102-E5E1-4926-975C-22E6E3D8797C}"/>
              </a:ext>
            </a:extLst>
          </p:cNvPr>
          <p:cNvSpPr txBox="1"/>
          <p:nvPr/>
        </p:nvSpPr>
        <p:spPr>
          <a:xfrm>
            <a:off x="185908" y="4153679"/>
            <a:ext cx="11767931" cy="1938992"/>
          </a:xfrm>
          <a:prstGeom prst="rect">
            <a:avLst/>
          </a:prstGeom>
          <a:noFill/>
        </p:spPr>
        <p:txBody>
          <a:bodyPr wrap="square" rtlCol="0">
            <a:spAutoFit/>
          </a:bodyPr>
          <a:lstStyle/>
          <a:p>
            <a:r>
              <a:rPr lang="en-IN" sz="2400" b="0" i="0" dirty="0">
                <a:solidFill>
                  <a:srgbClr val="333333"/>
                </a:solidFill>
                <a:effectLst/>
                <a:latin typeface="Times New Roman" panose="02020603050405020304" pitchFamily="18" charset="0"/>
                <a:cs typeface="Times New Roman" panose="02020603050405020304" pitchFamily="18" charset="0"/>
              </a:rPr>
              <a:t>The Jupyter Notebook is an open-source web application that allows you to create and share documents that contain live code, equations, visualizations and narrative text. Uses include: data cleaning and transformation, numerical simulation, statistical modeling, data visualization, machine learning, and much more.</a:t>
            </a:r>
          </a:p>
          <a:p>
            <a:pPr algn="l"/>
            <a:endParaRPr lang="en-IN" sz="2400" b="0" i="0" dirty="0">
              <a:solidFill>
                <a:srgbClr val="333333"/>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 xmlns:a16="http://schemas.microsoft.com/office/drawing/2014/main" id="{7DA21A48-0FA2-46A8-98DE-F93A51354E1E}"/>
              </a:ext>
            </a:extLst>
          </p:cNvPr>
          <p:cNvSpPr/>
          <p:nvPr/>
        </p:nvSpPr>
        <p:spPr>
          <a:xfrm>
            <a:off x="3333340" y="0"/>
            <a:ext cx="520802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Jupyter Notebook</a:t>
            </a:r>
          </a:p>
        </p:txBody>
      </p:sp>
      <p:pic>
        <p:nvPicPr>
          <p:cNvPr id="5" name="Picture 4" descr="1200px-Jupyter_logo.svg.png"/>
          <p:cNvPicPr>
            <a:picLocks noChangeAspect="1"/>
          </p:cNvPicPr>
          <p:nvPr/>
        </p:nvPicPr>
        <p:blipFill>
          <a:blip r:embed="rId2" cstate="print"/>
          <a:stretch>
            <a:fillRect/>
          </a:stretch>
        </p:blipFill>
        <p:spPr>
          <a:xfrm>
            <a:off x="3304904" y="1384664"/>
            <a:ext cx="5185953" cy="2834640"/>
          </a:xfrm>
          <a:prstGeom prst="rect">
            <a:avLst/>
          </a:prstGeom>
        </p:spPr>
      </p:pic>
    </p:spTree>
    <p:extLst>
      <p:ext uri="{BB962C8B-B14F-4D97-AF65-F5344CB8AC3E}">
        <p14:creationId xmlns="" xmlns:p14="http://schemas.microsoft.com/office/powerpoint/2010/main" val="2049517463"/>
      </p:ext>
    </p:extLst>
  </p:cSld>
  <p:clrMapOvr>
    <a:masterClrMapping/>
  </p:clrMapOvr>
  <p:transition spd="med">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A2A5329C-2765-47B0-B169-0922D912B9E1}"/>
              </a:ext>
            </a:extLst>
          </p:cNvPr>
          <p:cNvSpPr/>
          <p:nvPr/>
        </p:nvSpPr>
        <p:spPr>
          <a:xfrm>
            <a:off x="2869124" y="197631"/>
            <a:ext cx="61622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System Requirement</a:t>
            </a:r>
            <a:r>
              <a:rPr lang="en-US" sz="5400" b="0" cap="none" spc="0" dirty="0">
                <a:ln w="0"/>
                <a:solidFill>
                  <a:schemeClr val="tx1"/>
                </a:solidFill>
                <a:effectLst>
                  <a:outerShdw blurRad="38100" dist="19050" dir="2700000" algn="tl" rotWithShape="0">
                    <a:schemeClr val="dk1">
                      <a:alpha val="40000"/>
                    </a:schemeClr>
                  </a:outerShdw>
                </a:effectLst>
              </a:rPr>
              <a:t> </a:t>
            </a:r>
          </a:p>
        </p:txBody>
      </p:sp>
      <p:sp>
        <p:nvSpPr>
          <p:cNvPr id="5" name="TextBox 4">
            <a:extLst>
              <a:ext uri="{FF2B5EF4-FFF2-40B4-BE49-F238E27FC236}">
                <a16:creationId xmlns="" xmlns:a16="http://schemas.microsoft.com/office/drawing/2014/main" id="{6E27ABEF-2A5C-43D7-B1EC-F937CC0FD435}"/>
              </a:ext>
            </a:extLst>
          </p:cNvPr>
          <p:cNvSpPr txBox="1"/>
          <p:nvPr/>
        </p:nvSpPr>
        <p:spPr>
          <a:xfrm>
            <a:off x="874643" y="1120961"/>
            <a:ext cx="9435548" cy="3709990"/>
          </a:xfrm>
          <a:prstGeom prst="rect">
            <a:avLst/>
          </a:prstGeom>
          <a:noFill/>
        </p:spPr>
        <p:txBody>
          <a:bodyPr wrap="square" rtlCol="0">
            <a:spAutoFit/>
          </a:bodyPr>
          <a:lstStyle/>
          <a:p>
            <a:pPr marL="342900" marR="38100" lvl="0" indent="-342900" algn="just">
              <a:lnSpc>
                <a:spcPct val="146000"/>
              </a:lnSpc>
              <a:spcAft>
                <a:spcPts val="0"/>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Windows/Linux</a:t>
            </a:r>
          </a:p>
          <a:p>
            <a:pPr marL="342900" marR="38100" lvl="0" indent="-342900" algn="just">
              <a:lnSpc>
                <a:spcPct val="146000"/>
              </a:lnSpc>
              <a:spcAft>
                <a:spcPts val="0"/>
              </a:spcAft>
              <a:buFont typeface="Symbol" panose="05050102010706020507" pitchFamily="18" charset="2"/>
              <a:buChar char=""/>
            </a:pPr>
            <a:r>
              <a:rPr lang="en-IN" sz="2400" dirty="0" smtClean="0">
                <a:effectLst/>
                <a:latin typeface="Times New Roman" panose="02020603050405020304" pitchFamily="18" charset="0"/>
                <a:ea typeface="Times New Roman" panose="02020603050405020304" pitchFamily="18" charset="0"/>
              </a:rPr>
              <a:t>RAM 4 GB or more</a:t>
            </a:r>
          </a:p>
          <a:p>
            <a:pPr marL="342900" marR="38100" lvl="0" indent="-342900" algn="just">
              <a:lnSpc>
                <a:spcPct val="146000"/>
              </a:lnSpc>
              <a:spcAft>
                <a:spcPts val="0"/>
              </a:spcAft>
              <a:buFont typeface="Symbol" panose="05050102010706020507" pitchFamily="18" charset="2"/>
              <a:buChar char=""/>
            </a:pPr>
            <a:r>
              <a:rPr lang="en-IN" sz="2400" dirty="0" smtClean="0">
                <a:latin typeface="Times New Roman" panose="02020603050405020304" pitchFamily="18" charset="0"/>
                <a:ea typeface="Times New Roman" panose="02020603050405020304" pitchFamily="18" charset="0"/>
              </a:rPr>
              <a:t>Python &gt; 3.5.6</a:t>
            </a:r>
            <a:endParaRPr lang="en-IN" sz="2400" dirty="0">
              <a:effectLst/>
              <a:latin typeface="Times New Roman" panose="02020603050405020304" pitchFamily="18" charset="0"/>
              <a:ea typeface="Times New Roman" panose="02020603050405020304" pitchFamily="18" charset="0"/>
            </a:endParaRPr>
          </a:p>
          <a:p>
            <a:pPr marL="342900" marR="38100" lvl="0" indent="-342900" algn="just">
              <a:lnSpc>
                <a:spcPct val="146000"/>
              </a:lnSpc>
              <a:spcAft>
                <a:spcPts val="0"/>
              </a:spcAft>
              <a:buFont typeface="Symbol" panose="05050102010706020507" pitchFamily="18" charset="2"/>
              <a:buChar char=""/>
            </a:pPr>
            <a:r>
              <a:rPr lang="en-IN" sz="2400" dirty="0" err="1" smtClean="0">
                <a:effectLst/>
                <a:latin typeface="Times New Roman" panose="02020603050405020304" pitchFamily="18" charset="0"/>
                <a:ea typeface="Times New Roman" panose="02020603050405020304" pitchFamily="18" charset="0"/>
              </a:rPr>
              <a:t>Numpy</a:t>
            </a:r>
            <a:r>
              <a:rPr lang="en-IN" sz="2400" dirty="0" smtClean="0">
                <a:effectLst/>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1.18.2</a:t>
            </a:r>
          </a:p>
          <a:p>
            <a:pPr marL="342900" marR="38100" lvl="0" indent="-342900" algn="just">
              <a:lnSpc>
                <a:spcPct val="146000"/>
              </a:lnSpc>
              <a:spcAft>
                <a:spcPts val="0"/>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matplotlib==</a:t>
            </a:r>
            <a:r>
              <a:rPr lang="en-IN" sz="2400" dirty="0" smtClean="0">
                <a:effectLst/>
                <a:latin typeface="Times New Roman" panose="02020603050405020304" pitchFamily="18" charset="0"/>
                <a:ea typeface="Times New Roman" panose="02020603050405020304" pitchFamily="18" charset="0"/>
              </a:rPr>
              <a:t>3.2.1</a:t>
            </a:r>
            <a:endParaRPr lang="en-IN" sz="2400" dirty="0">
              <a:effectLst/>
              <a:latin typeface="Times New Roman" panose="02020603050405020304" pitchFamily="18" charset="0"/>
              <a:ea typeface="Times New Roman" panose="02020603050405020304" pitchFamily="18" charset="0"/>
            </a:endParaRPr>
          </a:p>
          <a:p>
            <a:pPr marL="342900" marR="38100" lvl="0" indent="-342900" algn="just">
              <a:lnSpc>
                <a:spcPct val="146000"/>
              </a:lnSpc>
              <a:spcAft>
                <a:spcPts val="55"/>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scikit-learn==0.23.1</a:t>
            </a:r>
          </a:p>
          <a:p>
            <a:endParaRPr lang="en-IN" sz="2400" dirty="0"/>
          </a:p>
        </p:txBody>
      </p:sp>
    </p:spTree>
    <p:extLst>
      <p:ext uri="{BB962C8B-B14F-4D97-AF65-F5344CB8AC3E}">
        <p14:creationId xmlns="" xmlns:p14="http://schemas.microsoft.com/office/powerpoint/2010/main" val="754906764"/>
      </p:ext>
    </p:extLst>
  </p:cSld>
  <p:clrMapOvr>
    <a:masterClrMapping/>
  </p:clrMapOvr>
  <p:transition spd="med">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D06EECD-8D1B-47B1-B492-029061985714}"/>
              </a:ext>
            </a:extLst>
          </p:cNvPr>
          <p:cNvSpPr/>
          <p:nvPr/>
        </p:nvSpPr>
        <p:spPr>
          <a:xfrm>
            <a:off x="3818225" y="127153"/>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sp>
        <p:nvSpPr>
          <p:cNvPr id="3" name="Rectangle 2">
            <a:extLst>
              <a:ext uri="{FF2B5EF4-FFF2-40B4-BE49-F238E27FC236}">
                <a16:creationId xmlns="" xmlns:a16="http://schemas.microsoft.com/office/drawing/2014/main" id="{7C19E621-62D0-4DDD-A538-9F7D412A23C1}"/>
              </a:ext>
            </a:extLst>
          </p:cNvPr>
          <p:cNvSpPr/>
          <p:nvPr/>
        </p:nvSpPr>
        <p:spPr>
          <a:xfrm>
            <a:off x="286803" y="1466120"/>
            <a:ext cx="5550109"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 Optical Character Recognition</a:t>
            </a:r>
          </a:p>
        </p:txBody>
      </p:sp>
      <p:sp>
        <p:nvSpPr>
          <p:cNvPr id="4" name="TextBox 3">
            <a:extLst>
              <a:ext uri="{FF2B5EF4-FFF2-40B4-BE49-F238E27FC236}">
                <a16:creationId xmlns="" xmlns:a16="http://schemas.microsoft.com/office/drawing/2014/main" id="{72F5BEF9-B5A2-4C9B-B97B-45A69FD53BF8}"/>
              </a:ext>
            </a:extLst>
          </p:cNvPr>
          <p:cNvSpPr txBox="1"/>
          <p:nvPr/>
        </p:nvSpPr>
        <p:spPr>
          <a:xfrm>
            <a:off x="286803" y="2276965"/>
            <a:ext cx="6058579" cy="3785652"/>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Optical character recognition or optical character reader , often abbreviated as OCR, is the mechanical or electronic conversion of images of typed, handwritten or printed text into machine- encoded text, whether from a scanned document, a photo of a document, a scene-photo (for example the text on signs and billboards in a landscape photo) or from subtitle text superimposed on an image, we are extracting character from the image or video.</a:t>
            </a:r>
          </a:p>
        </p:txBody>
      </p:sp>
      <p:pic>
        <p:nvPicPr>
          <p:cNvPr id="1026" name="Picture 2">
            <a:extLst>
              <a:ext uri="{FF2B5EF4-FFF2-40B4-BE49-F238E27FC236}">
                <a16:creationId xmlns="" xmlns:a16="http://schemas.microsoft.com/office/drawing/2014/main" id="{7E1696B6-99FF-49BB-ACD5-82A665CD090F}"/>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265414" y="2687187"/>
            <a:ext cx="4048125" cy="200025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37976404"/>
      </p:ext>
    </p:extLst>
  </p:cSld>
  <p:clrMapOvr>
    <a:masterClrMapping/>
  </p:clrMapOvr>
  <p:transition spd="med">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EEC18341-0577-48CC-8F34-BBBA9E3E4F29}"/>
              </a:ext>
            </a:extLst>
          </p:cNvPr>
          <p:cNvSpPr/>
          <p:nvPr/>
        </p:nvSpPr>
        <p:spPr>
          <a:xfrm>
            <a:off x="3818225" y="127153"/>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sp>
        <p:nvSpPr>
          <p:cNvPr id="3" name="Rectangle 2">
            <a:extLst>
              <a:ext uri="{FF2B5EF4-FFF2-40B4-BE49-F238E27FC236}">
                <a16:creationId xmlns="" xmlns:a16="http://schemas.microsoft.com/office/drawing/2014/main" id="{B33CA7AA-C04E-4298-8105-8BE3102EEFE9}"/>
              </a:ext>
            </a:extLst>
          </p:cNvPr>
          <p:cNvSpPr/>
          <p:nvPr/>
        </p:nvSpPr>
        <p:spPr>
          <a:xfrm>
            <a:off x="541201" y="1313720"/>
            <a:ext cx="3129383"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2. Self Driving Car</a:t>
            </a:r>
          </a:p>
        </p:txBody>
      </p:sp>
      <p:sp>
        <p:nvSpPr>
          <p:cNvPr id="4" name="TextBox 3">
            <a:extLst>
              <a:ext uri="{FF2B5EF4-FFF2-40B4-BE49-F238E27FC236}">
                <a16:creationId xmlns="" xmlns:a16="http://schemas.microsoft.com/office/drawing/2014/main" id="{F08A387C-EC77-4421-8158-4E6235B6A119}"/>
              </a:ext>
            </a:extLst>
          </p:cNvPr>
          <p:cNvSpPr txBox="1"/>
          <p:nvPr/>
        </p:nvSpPr>
        <p:spPr>
          <a:xfrm>
            <a:off x="541201" y="2369127"/>
            <a:ext cx="6496908" cy="341632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One of the best examples of why you need object detection is for autonomous driving is In order for a car to decide what to do in next step whether accelerate, apply brakes or turn, it needs to know where all the objects are around the car and what those objects are That requires object detection and we would essentially train the car to detect known set of objects such as cars, pedestrians, traffic lights, road signs, bicycles, motorcycles, etc.</a:t>
            </a:r>
          </a:p>
        </p:txBody>
      </p:sp>
      <p:pic>
        <p:nvPicPr>
          <p:cNvPr id="2050" name="Picture 2">
            <a:extLst>
              <a:ext uri="{FF2B5EF4-FFF2-40B4-BE49-F238E27FC236}">
                <a16:creationId xmlns="" xmlns:a16="http://schemas.microsoft.com/office/drawing/2014/main" id="{5D22DFF3-850F-43FE-A47C-ECBB036265E3}"/>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62776" y="2371860"/>
            <a:ext cx="4896716" cy="308610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91100541"/>
      </p:ext>
    </p:extLst>
  </p:cSld>
  <p:clrMapOvr>
    <a:masterClrMapping/>
  </p:clrMapOvr>
  <p:transition spd="med">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49908A3-AC79-48FD-9496-656D366D84D6}"/>
              </a:ext>
            </a:extLst>
          </p:cNvPr>
          <p:cNvSpPr/>
          <p:nvPr/>
        </p:nvSpPr>
        <p:spPr>
          <a:xfrm>
            <a:off x="3818225" y="127153"/>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sp>
        <p:nvSpPr>
          <p:cNvPr id="3" name="Rectangle 2">
            <a:extLst>
              <a:ext uri="{FF2B5EF4-FFF2-40B4-BE49-F238E27FC236}">
                <a16:creationId xmlns="" xmlns:a16="http://schemas.microsoft.com/office/drawing/2014/main" id="{9784FC7E-8DF7-45D2-8ACF-9CED8F451BD7}"/>
              </a:ext>
            </a:extLst>
          </p:cNvPr>
          <p:cNvSpPr/>
          <p:nvPr/>
        </p:nvSpPr>
        <p:spPr>
          <a:xfrm>
            <a:off x="376056" y="1272156"/>
            <a:ext cx="6507679"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3. Object Recognition as Image search</a:t>
            </a:r>
          </a:p>
        </p:txBody>
      </p:sp>
      <p:sp>
        <p:nvSpPr>
          <p:cNvPr id="4" name="TextBox 3">
            <a:extLst>
              <a:ext uri="{FF2B5EF4-FFF2-40B4-BE49-F238E27FC236}">
                <a16:creationId xmlns="" xmlns:a16="http://schemas.microsoft.com/office/drawing/2014/main" id="{68DD526F-0FE5-4082-BFBB-20DC4EE3FA7E}"/>
              </a:ext>
            </a:extLst>
          </p:cNvPr>
          <p:cNvSpPr txBox="1"/>
          <p:nvPr/>
        </p:nvSpPr>
        <p:spPr>
          <a:xfrm>
            <a:off x="581891" y="2133600"/>
            <a:ext cx="6885709" cy="3108543"/>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By Recognizing the objects in the images ,combining each object in the image and passing detected objects label in the URL we can make the object detection system as image search.</a:t>
            </a:r>
          </a:p>
          <a:p>
            <a:r>
              <a:rPr lang="en-IN" sz="2800" dirty="0">
                <a:latin typeface="Times New Roman" panose="02020603050405020304" pitchFamily="18" charset="0"/>
                <a:cs typeface="Times New Roman" panose="02020603050405020304" pitchFamily="18" charset="0"/>
              </a:rPr>
              <a:t/>
            </a: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3074" name="Picture 2" descr="Google Lens will soon be available in several Android camera apps ...">
            <a:extLst>
              <a:ext uri="{FF2B5EF4-FFF2-40B4-BE49-F238E27FC236}">
                <a16:creationId xmlns="" xmlns:a16="http://schemas.microsoft.com/office/drawing/2014/main" id="{5262AB40-E95D-43E6-BF2A-C6E5E36A0DE9}"/>
              </a:ext>
            </a:extLst>
          </p:cNvPr>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33485" t="3435" r="33485" b="6667"/>
          <a:stretch/>
        </p:blipFill>
        <p:spPr bwMode="auto">
          <a:xfrm>
            <a:off x="7886294" y="231634"/>
            <a:ext cx="2892541" cy="5904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25690967"/>
      </p:ext>
    </p:extLst>
  </p:cSld>
  <p:clrMapOvr>
    <a:masterClrMapping/>
  </p:clrMapOvr>
  <p:transition spd="med">
    <p:pull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2083A27-B6CD-42FB-9E44-85AD729DA032}"/>
              </a:ext>
            </a:extLst>
          </p:cNvPr>
          <p:cNvSpPr txBox="1"/>
          <p:nvPr/>
        </p:nvSpPr>
        <p:spPr>
          <a:xfrm>
            <a:off x="182881" y="1985693"/>
            <a:ext cx="5630092" cy="341632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Object detection system can also be used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for </a:t>
            </a:r>
            <a:r>
              <a:rPr lang="en-IN" sz="2400" dirty="0">
                <a:latin typeface="Times New Roman" panose="02020603050405020304" pitchFamily="18" charset="0"/>
                <a:cs typeface="Times New Roman" panose="02020603050405020304" pitchFamily="18" charset="0"/>
              </a:rPr>
              <a:t>counting the number of objects in </a:t>
            </a:r>
            <a:r>
              <a:rPr lang="en-IN" sz="2400" dirty="0" smtClean="0">
                <a:latin typeface="Times New Roman" panose="02020603050405020304" pitchFamily="18" charset="0"/>
                <a:cs typeface="Times New Roman" panose="02020603050405020304" pitchFamily="18" charset="0"/>
              </a:rPr>
              <a:t>the</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image or real time video. People Counting</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Object detection can be also used for people </a:t>
            </a:r>
            <a:r>
              <a:rPr lang="en-IN" sz="2400" dirty="0" smtClean="0">
                <a:latin typeface="Times New Roman" panose="02020603050405020304" pitchFamily="18" charset="0"/>
                <a:cs typeface="Times New Roman" panose="02020603050405020304" pitchFamily="18" charset="0"/>
              </a:rPr>
              <a:t>counting</a:t>
            </a:r>
            <a:r>
              <a:rPr lang="en-IN" sz="2400" dirty="0">
                <a:latin typeface="Times New Roman" panose="02020603050405020304" pitchFamily="18" charset="0"/>
                <a:cs typeface="Times New Roman" panose="02020603050405020304" pitchFamily="18" charset="0"/>
              </a:rPr>
              <a:t>, it is used for analysing store </a:t>
            </a:r>
            <a:r>
              <a:rPr lang="en-IN" sz="2400" dirty="0" smtClean="0">
                <a:latin typeface="Times New Roman" panose="02020603050405020304" pitchFamily="18" charset="0"/>
                <a:cs typeface="Times New Roman" panose="02020603050405020304" pitchFamily="18" charset="0"/>
              </a:rPr>
              <a:t>performance </a:t>
            </a:r>
            <a:r>
              <a:rPr lang="en-IN" sz="2400" dirty="0">
                <a:latin typeface="Times New Roman" panose="02020603050405020304" pitchFamily="18" charset="0"/>
                <a:cs typeface="Times New Roman" panose="02020603050405020304" pitchFamily="18" charset="0"/>
              </a:rPr>
              <a:t>or crowd statistics </a:t>
            </a:r>
            <a:r>
              <a:rPr lang="en-IN" sz="2400" dirty="0" smtClean="0">
                <a:latin typeface="Times New Roman" panose="02020603050405020304" pitchFamily="18" charset="0"/>
                <a:cs typeface="Times New Roman" panose="02020603050405020304" pitchFamily="18" charset="0"/>
              </a:rPr>
              <a:t>during</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festivals. These tend to be more </a:t>
            </a:r>
            <a:r>
              <a:rPr lang="en-IN" sz="2400" dirty="0" smtClean="0">
                <a:latin typeface="Times New Roman" panose="02020603050405020304" pitchFamily="18" charset="0"/>
                <a:cs typeface="Times New Roman" panose="02020603050405020304" pitchFamily="18" charset="0"/>
              </a:rPr>
              <a:t>difficult</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as people move out of the frame quickly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also because people are non rigid objects). </a:t>
            </a:r>
          </a:p>
        </p:txBody>
      </p:sp>
      <p:sp>
        <p:nvSpPr>
          <p:cNvPr id="4" name="Rectangle 3">
            <a:extLst>
              <a:ext uri="{FF2B5EF4-FFF2-40B4-BE49-F238E27FC236}">
                <a16:creationId xmlns="" xmlns:a16="http://schemas.microsoft.com/office/drawing/2014/main" id="{BD3059EF-AA36-4843-829D-ED4D9F78CAE2}"/>
              </a:ext>
            </a:extLst>
          </p:cNvPr>
          <p:cNvSpPr/>
          <p:nvPr/>
        </p:nvSpPr>
        <p:spPr>
          <a:xfrm>
            <a:off x="3818225" y="127153"/>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sp>
        <p:nvSpPr>
          <p:cNvPr id="3" name="Rectangle 2">
            <a:extLst>
              <a:ext uri="{FF2B5EF4-FFF2-40B4-BE49-F238E27FC236}">
                <a16:creationId xmlns="" xmlns:a16="http://schemas.microsoft.com/office/drawing/2014/main" id="{62D79AB9-6A14-4716-8FC0-64DF69C633DB}"/>
              </a:ext>
            </a:extLst>
          </p:cNvPr>
          <p:cNvSpPr/>
          <p:nvPr/>
        </p:nvSpPr>
        <p:spPr>
          <a:xfrm>
            <a:off x="418012" y="1225700"/>
            <a:ext cx="3292313"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4. Object Counting</a:t>
            </a:r>
          </a:p>
        </p:txBody>
      </p:sp>
      <p:pic>
        <p:nvPicPr>
          <p:cNvPr id="6" name="Picture 5" descr="images (4).jpeg"/>
          <p:cNvPicPr>
            <a:picLocks noChangeAspect="1"/>
          </p:cNvPicPr>
          <p:nvPr/>
        </p:nvPicPr>
        <p:blipFill>
          <a:blip r:embed="rId2" cstate="print"/>
          <a:stretch>
            <a:fillRect/>
          </a:stretch>
        </p:blipFill>
        <p:spPr>
          <a:xfrm>
            <a:off x="5842227" y="1504814"/>
            <a:ext cx="5748881" cy="3952875"/>
          </a:xfrm>
          <a:prstGeom prst="rect">
            <a:avLst/>
          </a:prstGeom>
        </p:spPr>
      </p:pic>
    </p:spTree>
    <p:extLst>
      <p:ext uri="{BB962C8B-B14F-4D97-AF65-F5344CB8AC3E}">
        <p14:creationId xmlns="" xmlns:p14="http://schemas.microsoft.com/office/powerpoint/2010/main" val="88162506"/>
      </p:ext>
    </p:extLst>
  </p:cSld>
  <p:clrMapOvr>
    <a:masterClrMapping/>
  </p:clrMapOvr>
  <p:transition spd="med">
    <p:pull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84E1349-0E4E-4178-92FA-7C0CCB5515CB}"/>
              </a:ext>
            </a:extLst>
          </p:cNvPr>
          <p:cNvSpPr/>
          <p:nvPr/>
        </p:nvSpPr>
        <p:spPr>
          <a:xfrm>
            <a:off x="4123025" y="153658"/>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sp>
        <p:nvSpPr>
          <p:cNvPr id="5" name="Rectangle 4">
            <a:extLst>
              <a:ext uri="{FF2B5EF4-FFF2-40B4-BE49-F238E27FC236}">
                <a16:creationId xmlns="" xmlns:a16="http://schemas.microsoft.com/office/drawing/2014/main" id="{A4C87141-29AC-48DE-8E8F-551BA6964C3F}"/>
              </a:ext>
            </a:extLst>
          </p:cNvPr>
          <p:cNvSpPr/>
          <p:nvPr/>
        </p:nvSpPr>
        <p:spPr>
          <a:xfrm>
            <a:off x="175473" y="1364164"/>
            <a:ext cx="4222438"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5. Ball Tracking in Sports</a:t>
            </a:r>
          </a:p>
        </p:txBody>
      </p:sp>
      <p:sp>
        <p:nvSpPr>
          <p:cNvPr id="6" name="TextBox 5">
            <a:extLst>
              <a:ext uri="{FF2B5EF4-FFF2-40B4-BE49-F238E27FC236}">
                <a16:creationId xmlns="" xmlns:a16="http://schemas.microsoft.com/office/drawing/2014/main" id="{E6CA2CA9-B3A8-4E68-B987-331E178FE6D6}"/>
              </a:ext>
            </a:extLst>
          </p:cNvPr>
          <p:cNvSpPr txBox="1"/>
          <p:nvPr/>
        </p:nvSpPr>
        <p:spPr>
          <a:xfrm>
            <a:off x="304800" y="2133600"/>
            <a:ext cx="7275443" cy="3785652"/>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Increase in the number of sport lovers in games like football, cricket, etc. has created a need for digging, </a:t>
            </a:r>
            <a:r>
              <a:rPr lang="en-IN" sz="2400" dirty="0" err="1">
                <a:latin typeface="Times New Roman" panose="02020603050405020304" pitchFamily="18" charset="0"/>
                <a:cs typeface="Times New Roman" panose="02020603050405020304" pitchFamily="18" charset="0"/>
              </a:rPr>
              <a:t>analyzing</a:t>
            </a:r>
            <a:r>
              <a:rPr lang="en-IN" sz="2400" dirty="0">
                <a:latin typeface="Times New Roman" panose="02020603050405020304" pitchFamily="18" charset="0"/>
                <a:cs typeface="Times New Roman" panose="02020603050405020304" pitchFamily="18" charset="0"/>
              </a:rPr>
              <a:t> and presenting more and more multidimensional information to them. Different classes of people require different kinds of information and this expands the space and scale of the required information. Tracking of ball movement is of utmost importance for extracting any information from the ball based sports video sequences and we can record the video frame according to the movement of the ball automatically. </a:t>
            </a:r>
          </a:p>
        </p:txBody>
      </p:sp>
      <p:pic>
        <p:nvPicPr>
          <p:cNvPr id="8" name="Picture 7">
            <a:extLst>
              <a:ext uri="{FF2B5EF4-FFF2-40B4-BE49-F238E27FC236}">
                <a16:creationId xmlns="" xmlns:a16="http://schemas.microsoft.com/office/drawing/2014/main" id="{EEEA4598-8134-4598-B940-095E273D8ECE}"/>
              </a:ext>
            </a:extLst>
          </p:cNvPr>
          <p:cNvPicPr>
            <a:picLocks noChangeAspect="1"/>
          </p:cNvPicPr>
          <p:nvPr/>
        </p:nvPicPr>
        <p:blipFill>
          <a:blip r:embed="rId2" cstate="print"/>
          <a:stretch>
            <a:fillRect/>
          </a:stretch>
        </p:blipFill>
        <p:spPr>
          <a:xfrm>
            <a:off x="7367451" y="2176423"/>
            <a:ext cx="4506686" cy="3636548"/>
          </a:xfrm>
          <a:prstGeom prst="rect">
            <a:avLst/>
          </a:prstGeom>
        </p:spPr>
      </p:pic>
    </p:spTree>
    <p:extLst>
      <p:ext uri="{BB962C8B-B14F-4D97-AF65-F5344CB8AC3E}">
        <p14:creationId xmlns="" xmlns:p14="http://schemas.microsoft.com/office/powerpoint/2010/main" val="623932538"/>
      </p:ext>
    </p:extLst>
  </p:cSld>
  <p:clrMapOvr>
    <a:masterClrMapping/>
  </p:clrMapOvr>
  <p:transition spd="med">
    <p:pull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3658D7D-86F1-474E-A60F-E0C9AE8DB418}"/>
              </a:ext>
            </a:extLst>
          </p:cNvPr>
          <p:cNvSpPr/>
          <p:nvPr/>
        </p:nvSpPr>
        <p:spPr>
          <a:xfrm>
            <a:off x="4037698" y="224135"/>
            <a:ext cx="407996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lgerian" pitchFamily="82" charset="0"/>
              </a:rPr>
              <a:t>Conclusion</a:t>
            </a:r>
          </a:p>
        </p:txBody>
      </p:sp>
      <p:sp>
        <p:nvSpPr>
          <p:cNvPr id="3" name="TextBox 2">
            <a:extLst>
              <a:ext uri="{FF2B5EF4-FFF2-40B4-BE49-F238E27FC236}">
                <a16:creationId xmlns="" xmlns:a16="http://schemas.microsoft.com/office/drawing/2014/main" id="{E6E4AB97-DFC0-469F-A614-500B93E4BE82}"/>
              </a:ext>
            </a:extLst>
          </p:cNvPr>
          <p:cNvSpPr txBox="1"/>
          <p:nvPr/>
        </p:nvSpPr>
        <p:spPr>
          <a:xfrm>
            <a:off x="831273" y="1288473"/>
            <a:ext cx="10764982" cy="440120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An accurate and efficient object detection system has been developed which achieves comparable metrics with the existing state-of-the-art system. This project uses recent techniques in the field of computer vision and deep learning. Custom dataset was created using labelImg and the evaluation was consistent. This can be used in real-time applications which require object detection for pre-processing in their pipeline. An important scope would be to train the system on a video sequence for usage in tracking applications. Addition of a temporally consistent network would enable smooth detection and more optimal than per-frame detection.</a:t>
            </a:r>
          </a:p>
        </p:txBody>
      </p:sp>
    </p:spTree>
    <p:extLst>
      <p:ext uri="{BB962C8B-B14F-4D97-AF65-F5344CB8AC3E}">
        <p14:creationId xmlns="" xmlns:p14="http://schemas.microsoft.com/office/powerpoint/2010/main" val="1720300258"/>
      </p:ext>
    </p:extLst>
  </p:cSld>
  <p:clrMapOvr>
    <a:masterClrMapping/>
  </p:clrMapOvr>
  <p:transition spd="med">
    <p:pull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8B68F08-F460-4DD8-B962-4E538F9B05FF}"/>
              </a:ext>
            </a:extLst>
          </p:cNvPr>
          <p:cNvSpPr txBox="1"/>
          <p:nvPr/>
        </p:nvSpPr>
        <p:spPr>
          <a:xfrm>
            <a:off x="848139" y="350982"/>
            <a:ext cx="10137913" cy="6309420"/>
          </a:xfrm>
          <a:prstGeom prst="rect">
            <a:avLst/>
          </a:prstGeom>
          <a:noFill/>
        </p:spPr>
        <p:txBody>
          <a:bodyPr wrap="square" rtlCol="0">
            <a:spAutoFit/>
          </a:bodyPr>
          <a:lstStyle/>
          <a:p>
            <a:pPr lvl="1" algn="just" fontAlgn="base"/>
            <a:r>
              <a:rPr lang="en-IN" sz="2400" b="1" i="0" dirty="0" smtClean="0">
                <a:solidFill>
                  <a:srgbClr val="555555"/>
                </a:solidFill>
                <a:effectLst/>
                <a:latin typeface="Times New Roman" pitchFamily="18" charset="0"/>
                <a:cs typeface="Times New Roman" pitchFamily="18" charset="0"/>
              </a:rPr>
              <a:t>Image Classification</a:t>
            </a:r>
            <a:r>
              <a:rPr lang="en-IN" sz="2000" b="1" i="0" dirty="0" smtClean="0">
                <a:solidFill>
                  <a:srgbClr val="555555"/>
                </a:solidFill>
                <a:effectLst/>
                <a:latin typeface="Helvetica Neue"/>
              </a:rPr>
              <a:t>: </a:t>
            </a:r>
          </a:p>
          <a:p>
            <a:pPr lvl="1" algn="just" fontAlgn="base"/>
            <a:r>
              <a:rPr lang="en-IN" sz="2400" b="0" i="0" dirty="0" smtClean="0">
                <a:solidFill>
                  <a:srgbClr val="555555"/>
                </a:solidFill>
                <a:effectLst/>
                <a:latin typeface="Times New Roman" pitchFamily="18" charset="0"/>
                <a:cs typeface="Times New Roman" pitchFamily="18" charset="0"/>
              </a:rPr>
              <a:t>Predict </a:t>
            </a:r>
            <a:r>
              <a:rPr lang="en-IN" sz="2400" b="0" i="0" dirty="0">
                <a:solidFill>
                  <a:srgbClr val="555555"/>
                </a:solidFill>
                <a:effectLst/>
                <a:latin typeface="Times New Roman" pitchFamily="18" charset="0"/>
                <a:cs typeface="Times New Roman" pitchFamily="18" charset="0"/>
              </a:rPr>
              <a:t>the type or class of an object in an image.</a:t>
            </a:r>
          </a:p>
          <a:p>
            <a:pPr marL="1200150" lvl="2" indent="-285750" algn="just" fontAlgn="base"/>
            <a:r>
              <a:rPr lang="en-IN" sz="2400" b="0" i="1" dirty="0" smtClean="0">
                <a:solidFill>
                  <a:srgbClr val="555555"/>
                </a:solidFill>
                <a:effectLst/>
                <a:latin typeface="Times New Roman" pitchFamily="18" charset="0"/>
                <a:cs typeface="Times New Roman" pitchFamily="18" charset="0"/>
              </a:rPr>
              <a:t>    Input</a:t>
            </a:r>
            <a:r>
              <a:rPr lang="en-IN" sz="2400" b="0" i="0" dirty="0">
                <a:solidFill>
                  <a:srgbClr val="555555"/>
                </a:solidFill>
                <a:effectLst/>
                <a:latin typeface="Times New Roman" pitchFamily="18" charset="0"/>
                <a:cs typeface="Times New Roman" pitchFamily="18" charset="0"/>
              </a:rPr>
              <a:t>: An image with a single object, such as a photograph.</a:t>
            </a:r>
          </a:p>
          <a:p>
            <a:pPr marL="1200150" lvl="2" indent="-285750" algn="just" fontAlgn="base"/>
            <a:r>
              <a:rPr lang="en-IN" sz="2400" b="0" i="1" dirty="0" smtClean="0">
                <a:solidFill>
                  <a:srgbClr val="555555"/>
                </a:solidFill>
                <a:effectLst/>
                <a:latin typeface="Times New Roman" pitchFamily="18" charset="0"/>
                <a:cs typeface="Times New Roman" pitchFamily="18" charset="0"/>
              </a:rPr>
              <a:t> Output</a:t>
            </a:r>
            <a:r>
              <a:rPr lang="en-IN" sz="2400" b="0" i="0" dirty="0">
                <a:solidFill>
                  <a:srgbClr val="555555"/>
                </a:solidFill>
                <a:effectLst/>
                <a:latin typeface="Times New Roman" pitchFamily="18" charset="0"/>
                <a:cs typeface="Times New Roman" pitchFamily="18" charset="0"/>
              </a:rPr>
              <a:t>: A class label (e.g. one or more integers that are mapped to class labels).</a:t>
            </a:r>
          </a:p>
          <a:p>
            <a:pPr algn="just" fontAlgn="base"/>
            <a:r>
              <a:rPr lang="en-IN" sz="2400" b="1" dirty="0" smtClean="0">
                <a:solidFill>
                  <a:srgbClr val="555555"/>
                </a:solidFill>
                <a:latin typeface="Times New Roman" pitchFamily="18" charset="0"/>
                <a:cs typeface="Times New Roman" pitchFamily="18" charset="0"/>
              </a:rPr>
              <a:t> </a:t>
            </a:r>
            <a:r>
              <a:rPr lang="en-IN" sz="2400" b="1" dirty="0" smtClean="0">
                <a:solidFill>
                  <a:srgbClr val="555555"/>
                </a:solidFill>
                <a:latin typeface="Times New Roman" pitchFamily="18" charset="0"/>
                <a:cs typeface="Times New Roman" pitchFamily="18" charset="0"/>
              </a:rPr>
              <a:t> </a:t>
            </a:r>
            <a:r>
              <a:rPr lang="en-IN" sz="2400" b="1" i="0" dirty="0" smtClean="0">
                <a:solidFill>
                  <a:srgbClr val="555555"/>
                </a:solidFill>
                <a:effectLst/>
                <a:latin typeface="Times New Roman" pitchFamily="18" charset="0"/>
                <a:cs typeface="Times New Roman" pitchFamily="18" charset="0"/>
              </a:rPr>
              <a:t>     Object Localization:</a:t>
            </a:r>
          </a:p>
          <a:p>
            <a:pPr algn="just" fontAlgn="base"/>
            <a:r>
              <a:rPr lang="en-IN" sz="2400" b="0" i="0" dirty="0" smtClean="0">
                <a:solidFill>
                  <a:srgbClr val="555555"/>
                </a:solidFill>
                <a:effectLst/>
                <a:latin typeface="Times New Roman" pitchFamily="18" charset="0"/>
                <a:cs typeface="Times New Roman" pitchFamily="18" charset="0"/>
              </a:rPr>
              <a:t>        Locate </a:t>
            </a:r>
            <a:r>
              <a:rPr lang="en-IN" sz="2400" b="0" i="0" dirty="0">
                <a:solidFill>
                  <a:srgbClr val="555555"/>
                </a:solidFill>
                <a:effectLst/>
                <a:latin typeface="Times New Roman" pitchFamily="18" charset="0"/>
                <a:cs typeface="Times New Roman" pitchFamily="18" charset="0"/>
              </a:rPr>
              <a:t>the presence of objects in an image and indicate </a:t>
            </a:r>
            <a:r>
              <a:rPr lang="en-IN" sz="2400" b="0" i="0" dirty="0" smtClean="0">
                <a:solidFill>
                  <a:srgbClr val="555555"/>
                </a:solidFill>
                <a:effectLst/>
                <a:latin typeface="Times New Roman" pitchFamily="18" charset="0"/>
                <a:cs typeface="Times New Roman" pitchFamily="18" charset="0"/>
              </a:rPr>
              <a:t>their location </a:t>
            </a:r>
            <a:r>
              <a:rPr lang="en-IN" sz="2400" b="0" i="0" dirty="0">
                <a:solidFill>
                  <a:srgbClr val="555555"/>
                </a:solidFill>
                <a:effectLst/>
                <a:latin typeface="Times New Roman" pitchFamily="18" charset="0"/>
                <a:cs typeface="Times New Roman" pitchFamily="18" charset="0"/>
              </a:rPr>
              <a:t>with </a:t>
            </a:r>
            <a:r>
              <a:rPr lang="en-IN" sz="2400" b="0" i="0" dirty="0" smtClean="0">
                <a:solidFill>
                  <a:srgbClr val="555555"/>
                </a:solidFill>
                <a:effectLst/>
                <a:latin typeface="Times New Roman" pitchFamily="18" charset="0"/>
                <a:cs typeface="Times New Roman" pitchFamily="18" charset="0"/>
              </a:rPr>
              <a:t>a</a:t>
            </a:r>
          </a:p>
          <a:p>
            <a:pPr algn="just" fontAlgn="base"/>
            <a:r>
              <a:rPr lang="en-IN" sz="2400" dirty="0" smtClean="0">
                <a:solidFill>
                  <a:srgbClr val="555555"/>
                </a:solidFill>
                <a:latin typeface="Times New Roman" pitchFamily="18" charset="0"/>
                <a:cs typeface="Times New Roman" pitchFamily="18" charset="0"/>
              </a:rPr>
              <a:t>    </a:t>
            </a:r>
            <a:r>
              <a:rPr lang="en-IN" sz="2400" b="0" i="0" dirty="0" smtClean="0">
                <a:solidFill>
                  <a:srgbClr val="555555"/>
                </a:solidFill>
                <a:effectLst/>
                <a:latin typeface="Times New Roman" pitchFamily="18" charset="0"/>
                <a:cs typeface="Times New Roman" pitchFamily="18" charset="0"/>
              </a:rPr>
              <a:t>    bounding </a:t>
            </a:r>
            <a:r>
              <a:rPr lang="en-IN" sz="2400" b="0" i="0" dirty="0">
                <a:solidFill>
                  <a:srgbClr val="555555"/>
                </a:solidFill>
                <a:effectLst/>
                <a:latin typeface="Times New Roman" pitchFamily="18" charset="0"/>
                <a:cs typeface="Times New Roman" pitchFamily="18" charset="0"/>
              </a:rPr>
              <a:t>box</a:t>
            </a:r>
            <a:r>
              <a:rPr lang="en-IN" sz="2400" b="0" i="0" dirty="0" smtClean="0">
                <a:solidFill>
                  <a:srgbClr val="555555"/>
                </a:solidFill>
                <a:effectLst/>
                <a:latin typeface="Times New Roman" pitchFamily="18" charset="0"/>
                <a:cs typeface="Times New Roman" pitchFamily="18" charset="0"/>
              </a:rPr>
              <a:t>.</a:t>
            </a:r>
          </a:p>
          <a:p>
            <a:pPr algn="just" fontAlgn="base"/>
            <a:r>
              <a:rPr lang="en-IN" sz="2400" dirty="0" smtClean="0">
                <a:solidFill>
                  <a:srgbClr val="555555"/>
                </a:solidFill>
                <a:latin typeface="Times New Roman" pitchFamily="18" charset="0"/>
                <a:cs typeface="Times New Roman" pitchFamily="18" charset="0"/>
              </a:rPr>
              <a:t>               </a:t>
            </a:r>
            <a:r>
              <a:rPr lang="en-IN" sz="2400" b="0" i="1" dirty="0" smtClean="0">
                <a:solidFill>
                  <a:srgbClr val="555555"/>
                </a:solidFill>
                <a:effectLst/>
                <a:latin typeface="Times New Roman" pitchFamily="18" charset="0"/>
                <a:cs typeface="Times New Roman" pitchFamily="18" charset="0"/>
              </a:rPr>
              <a:t>Input</a:t>
            </a:r>
            <a:r>
              <a:rPr lang="en-IN" sz="2400" b="0" i="0" dirty="0">
                <a:solidFill>
                  <a:srgbClr val="555555"/>
                </a:solidFill>
                <a:effectLst/>
                <a:latin typeface="Times New Roman" pitchFamily="18" charset="0"/>
                <a:cs typeface="Times New Roman" pitchFamily="18" charset="0"/>
              </a:rPr>
              <a:t>: An image with one or more objects, such as a </a:t>
            </a:r>
            <a:r>
              <a:rPr lang="en-IN" sz="2400" b="0" i="0" dirty="0" smtClean="0">
                <a:solidFill>
                  <a:srgbClr val="555555"/>
                </a:solidFill>
                <a:effectLst/>
                <a:latin typeface="Times New Roman" pitchFamily="18" charset="0"/>
                <a:cs typeface="Times New Roman" pitchFamily="18" charset="0"/>
              </a:rPr>
              <a:t>photograph.</a:t>
            </a:r>
          </a:p>
          <a:p>
            <a:pPr algn="just" fontAlgn="base"/>
            <a:r>
              <a:rPr lang="en-IN" sz="2400" dirty="0" smtClean="0">
                <a:solidFill>
                  <a:srgbClr val="555555"/>
                </a:solidFill>
                <a:latin typeface="Times New Roman" pitchFamily="18" charset="0"/>
                <a:cs typeface="Times New Roman" pitchFamily="18" charset="0"/>
              </a:rPr>
              <a:t> </a:t>
            </a:r>
            <a:r>
              <a:rPr lang="en-IN" sz="2400" dirty="0" smtClean="0">
                <a:solidFill>
                  <a:srgbClr val="555555"/>
                </a:solidFill>
                <a:latin typeface="Times New Roman" pitchFamily="18" charset="0"/>
                <a:cs typeface="Times New Roman" pitchFamily="18" charset="0"/>
              </a:rPr>
              <a:t>           </a:t>
            </a:r>
            <a:r>
              <a:rPr lang="en-IN" sz="2400" b="0" i="1" dirty="0" smtClean="0">
                <a:solidFill>
                  <a:srgbClr val="555555"/>
                </a:solidFill>
                <a:effectLst/>
                <a:latin typeface="Times New Roman" pitchFamily="18" charset="0"/>
                <a:cs typeface="Times New Roman" pitchFamily="18" charset="0"/>
              </a:rPr>
              <a:t>Output</a:t>
            </a:r>
            <a:r>
              <a:rPr lang="en-IN" sz="2400" b="0" i="0" dirty="0">
                <a:solidFill>
                  <a:srgbClr val="555555"/>
                </a:solidFill>
                <a:effectLst/>
                <a:latin typeface="Times New Roman" pitchFamily="18" charset="0"/>
                <a:cs typeface="Times New Roman" pitchFamily="18" charset="0"/>
              </a:rPr>
              <a:t>: One or more bounding boxes (e.g. defined by a point, width, </a:t>
            </a:r>
            <a:r>
              <a:rPr lang="en-IN" sz="2400" b="0" i="0" dirty="0" smtClean="0">
                <a:solidFill>
                  <a:srgbClr val="555555"/>
                </a:solidFill>
                <a:effectLst/>
                <a:latin typeface="Times New Roman" pitchFamily="18" charset="0"/>
                <a:cs typeface="Times New Roman" pitchFamily="18" charset="0"/>
              </a:rPr>
              <a:t>and</a:t>
            </a:r>
          </a:p>
          <a:p>
            <a:pPr algn="just" fontAlgn="base"/>
            <a:r>
              <a:rPr lang="en-IN" sz="2400" dirty="0" smtClean="0">
                <a:solidFill>
                  <a:srgbClr val="555555"/>
                </a:solidFill>
                <a:latin typeface="Times New Roman" pitchFamily="18" charset="0"/>
                <a:cs typeface="Times New Roman" pitchFamily="18" charset="0"/>
              </a:rPr>
              <a:t> </a:t>
            </a:r>
            <a:r>
              <a:rPr lang="en-IN" sz="2400" dirty="0" smtClean="0">
                <a:solidFill>
                  <a:srgbClr val="555555"/>
                </a:solidFill>
                <a:latin typeface="Times New Roman" pitchFamily="18" charset="0"/>
                <a:cs typeface="Times New Roman" pitchFamily="18" charset="0"/>
              </a:rPr>
              <a:t>            </a:t>
            </a:r>
            <a:r>
              <a:rPr lang="en-IN" sz="2400" b="0" i="0" dirty="0" smtClean="0">
                <a:solidFill>
                  <a:srgbClr val="555555"/>
                </a:solidFill>
                <a:effectLst/>
                <a:latin typeface="Times New Roman" pitchFamily="18" charset="0"/>
                <a:cs typeface="Times New Roman" pitchFamily="18" charset="0"/>
              </a:rPr>
              <a:t> </a:t>
            </a:r>
            <a:r>
              <a:rPr lang="en-IN" sz="2400" b="0" i="0" dirty="0">
                <a:solidFill>
                  <a:srgbClr val="555555"/>
                </a:solidFill>
                <a:effectLst/>
                <a:latin typeface="Times New Roman" pitchFamily="18" charset="0"/>
                <a:cs typeface="Times New Roman" pitchFamily="18" charset="0"/>
              </a:rPr>
              <a:t>height).</a:t>
            </a:r>
          </a:p>
          <a:p>
            <a:pPr algn="l" fontAlgn="base"/>
            <a:r>
              <a:rPr lang="en-IN" sz="2400" b="1" i="0" dirty="0" smtClean="0">
                <a:solidFill>
                  <a:srgbClr val="555555"/>
                </a:solidFill>
                <a:effectLst/>
                <a:latin typeface="Times New Roman" pitchFamily="18" charset="0"/>
                <a:cs typeface="Times New Roman" pitchFamily="18" charset="0"/>
              </a:rPr>
              <a:t>        Object </a:t>
            </a:r>
            <a:r>
              <a:rPr lang="en-IN" sz="2400" b="1" i="0" dirty="0">
                <a:solidFill>
                  <a:srgbClr val="555555"/>
                </a:solidFill>
                <a:effectLst/>
                <a:latin typeface="Times New Roman" pitchFamily="18" charset="0"/>
                <a:cs typeface="Times New Roman" pitchFamily="18" charset="0"/>
              </a:rPr>
              <a:t>Detection: </a:t>
            </a:r>
            <a:r>
              <a:rPr lang="en-IN" sz="2400" b="0" i="0" dirty="0">
                <a:solidFill>
                  <a:srgbClr val="555555"/>
                </a:solidFill>
                <a:effectLst/>
                <a:latin typeface="Times New Roman" pitchFamily="18" charset="0"/>
                <a:cs typeface="Times New Roman" pitchFamily="18" charset="0"/>
              </a:rPr>
              <a:t>Locate the presence of objects with a bounding box </a:t>
            </a:r>
            <a:r>
              <a:rPr lang="en-IN" sz="2400" b="0" i="0" dirty="0" smtClean="0">
                <a:solidFill>
                  <a:srgbClr val="555555"/>
                </a:solidFill>
                <a:effectLst/>
                <a:latin typeface="Times New Roman" pitchFamily="18" charset="0"/>
                <a:cs typeface="Times New Roman" pitchFamily="18" charset="0"/>
              </a:rPr>
              <a:t>and</a:t>
            </a:r>
          </a:p>
          <a:p>
            <a:pPr algn="l" fontAlgn="base"/>
            <a:r>
              <a:rPr lang="en-IN" sz="2400" dirty="0" smtClean="0">
                <a:solidFill>
                  <a:srgbClr val="555555"/>
                </a:solidFill>
                <a:latin typeface="Times New Roman" pitchFamily="18" charset="0"/>
                <a:cs typeface="Times New Roman" pitchFamily="18" charset="0"/>
              </a:rPr>
              <a:t> </a:t>
            </a:r>
            <a:r>
              <a:rPr lang="en-IN" sz="2400" dirty="0" smtClean="0">
                <a:solidFill>
                  <a:srgbClr val="555555"/>
                </a:solidFill>
                <a:latin typeface="Times New Roman" pitchFamily="18" charset="0"/>
                <a:cs typeface="Times New Roman" pitchFamily="18" charset="0"/>
              </a:rPr>
              <a:t>       </a:t>
            </a:r>
            <a:r>
              <a:rPr lang="en-IN" sz="2400" b="0" i="0" dirty="0" smtClean="0">
                <a:solidFill>
                  <a:srgbClr val="555555"/>
                </a:solidFill>
                <a:effectLst/>
                <a:latin typeface="Times New Roman" pitchFamily="18" charset="0"/>
                <a:cs typeface="Times New Roman" pitchFamily="18" charset="0"/>
              </a:rPr>
              <a:t> </a:t>
            </a:r>
            <a:r>
              <a:rPr lang="en-IN" sz="2400" b="0" i="0" dirty="0">
                <a:solidFill>
                  <a:srgbClr val="555555"/>
                </a:solidFill>
                <a:effectLst/>
                <a:latin typeface="Times New Roman" pitchFamily="18" charset="0"/>
                <a:cs typeface="Times New Roman" pitchFamily="18" charset="0"/>
              </a:rPr>
              <a:t>types or classes of the located objects in an image.</a:t>
            </a:r>
          </a:p>
          <a:p>
            <a:pPr marL="742950" lvl="1" indent="-285750" algn="l" fontAlgn="base"/>
            <a:r>
              <a:rPr lang="en-IN" sz="2400" b="0" i="1" dirty="0" smtClean="0">
                <a:solidFill>
                  <a:srgbClr val="555555"/>
                </a:solidFill>
                <a:effectLst/>
                <a:latin typeface="Times New Roman" pitchFamily="18" charset="0"/>
                <a:cs typeface="Times New Roman" pitchFamily="18" charset="0"/>
              </a:rPr>
              <a:t>         Input</a:t>
            </a:r>
            <a:r>
              <a:rPr lang="en-IN" sz="2400" b="0" i="0" dirty="0">
                <a:solidFill>
                  <a:srgbClr val="555555"/>
                </a:solidFill>
                <a:effectLst/>
                <a:latin typeface="Times New Roman" pitchFamily="18" charset="0"/>
                <a:cs typeface="Times New Roman" pitchFamily="18" charset="0"/>
              </a:rPr>
              <a:t>: An image with one or more objects, such as a </a:t>
            </a:r>
            <a:r>
              <a:rPr lang="en-IN" sz="2400" b="0" i="0" dirty="0" smtClean="0">
                <a:solidFill>
                  <a:srgbClr val="555555"/>
                </a:solidFill>
                <a:effectLst/>
                <a:latin typeface="Times New Roman" pitchFamily="18" charset="0"/>
                <a:cs typeface="Times New Roman" pitchFamily="18" charset="0"/>
              </a:rPr>
              <a:t>photograph.</a:t>
            </a:r>
          </a:p>
          <a:p>
            <a:pPr marL="742950" lvl="1" indent="-285750" algn="l" fontAlgn="base"/>
            <a:r>
              <a:rPr lang="en-IN" sz="2400" dirty="0" smtClean="0">
                <a:solidFill>
                  <a:srgbClr val="555555"/>
                </a:solidFill>
                <a:latin typeface="Times New Roman" pitchFamily="18" charset="0"/>
                <a:cs typeface="Times New Roman" pitchFamily="18" charset="0"/>
              </a:rPr>
              <a:t> </a:t>
            </a:r>
            <a:r>
              <a:rPr lang="en-IN" sz="2400" dirty="0" smtClean="0">
                <a:solidFill>
                  <a:srgbClr val="555555"/>
                </a:solidFill>
                <a:latin typeface="Times New Roman" pitchFamily="18" charset="0"/>
                <a:cs typeface="Times New Roman" pitchFamily="18" charset="0"/>
              </a:rPr>
              <a:t>     </a:t>
            </a:r>
            <a:r>
              <a:rPr lang="en-IN" sz="2400" b="0" i="1" dirty="0" smtClean="0">
                <a:solidFill>
                  <a:srgbClr val="555555"/>
                </a:solidFill>
                <a:effectLst/>
                <a:latin typeface="Times New Roman" pitchFamily="18" charset="0"/>
                <a:cs typeface="Times New Roman" pitchFamily="18" charset="0"/>
              </a:rPr>
              <a:t>Output</a:t>
            </a:r>
            <a:r>
              <a:rPr lang="en-IN" sz="2400" b="0" i="0" dirty="0">
                <a:solidFill>
                  <a:srgbClr val="555555"/>
                </a:solidFill>
                <a:effectLst/>
                <a:latin typeface="Times New Roman" pitchFamily="18" charset="0"/>
                <a:cs typeface="Times New Roman" pitchFamily="18" charset="0"/>
              </a:rPr>
              <a:t>: One or more bounding boxes (e.g. defined by a point, width, and </a:t>
            </a:r>
            <a:endParaRPr lang="en-IN" sz="2400" b="0" i="0" dirty="0" smtClean="0">
              <a:solidFill>
                <a:srgbClr val="555555"/>
              </a:solidFill>
              <a:effectLst/>
              <a:latin typeface="Times New Roman" pitchFamily="18" charset="0"/>
              <a:cs typeface="Times New Roman" pitchFamily="18" charset="0"/>
            </a:endParaRPr>
          </a:p>
          <a:p>
            <a:pPr marL="742950" lvl="1" indent="-285750" algn="l" fontAlgn="base"/>
            <a:r>
              <a:rPr lang="en-IN" sz="2400" dirty="0" smtClean="0">
                <a:solidFill>
                  <a:srgbClr val="555555"/>
                </a:solidFill>
                <a:latin typeface="Times New Roman" pitchFamily="18" charset="0"/>
                <a:cs typeface="Times New Roman" pitchFamily="18" charset="0"/>
              </a:rPr>
              <a:t> </a:t>
            </a:r>
            <a:r>
              <a:rPr lang="en-IN" sz="2400" dirty="0" smtClean="0">
                <a:solidFill>
                  <a:srgbClr val="555555"/>
                </a:solidFill>
                <a:latin typeface="Times New Roman" pitchFamily="18" charset="0"/>
                <a:cs typeface="Times New Roman" pitchFamily="18" charset="0"/>
              </a:rPr>
              <a:t>         </a:t>
            </a:r>
            <a:r>
              <a:rPr lang="en-IN" sz="2400" b="0" i="0" dirty="0" smtClean="0">
                <a:solidFill>
                  <a:srgbClr val="555555"/>
                </a:solidFill>
                <a:effectLst/>
                <a:latin typeface="Times New Roman" pitchFamily="18" charset="0"/>
                <a:cs typeface="Times New Roman" pitchFamily="18" charset="0"/>
              </a:rPr>
              <a:t>height</a:t>
            </a:r>
            <a:r>
              <a:rPr lang="en-IN" sz="2400" b="0" i="0" dirty="0">
                <a:solidFill>
                  <a:srgbClr val="555555"/>
                </a:solidFill>
                <a:effectLst/>
                <a:latin typeface="Times New Roman" pitchFamily="18" charset="0"/>
                <a:cs typeface="Times New Roman" pitchFamily="18" charset="0"/>
              </a:rPr>
              <a:t>), and a class label for each bounding box.</a:t>
            </a:r>
          </a:p>
          <a:p>
            <a:endParaRPr lang="en-IN" sz="2000" dirty="0"/>
          </a:p>
        </p:txBody>
      </p:sp>
    </p:spTree>
    <p:extLst>
      <p:ext uri="{BB962C8B-B14F-4D97-AF65-F5344CB8AC3E}">
        <p14:creationId xmlns="" xmlns:p14="http://schemas.microsoft.com/office/powerpoint/2010/main" val="919764030"/>
      </p:ext>
    </p:extLst>
  </p:cSld>
  <p:clrMapOvr>
    <a:masterClrMapping/>
  </p:clrMapOvr>
  <p:transition spd="med">
    <p:pull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07C9D13-AD44-405A-9B77-1B574EFE1716}"/>
              </a:ext>
            </a:extLst>
          </p:cNvPr>
          <p:cNvSpPr/>
          <p:nvPr/>
        </p:nvSpPr>
        <p:spPr>
          <a:xfrm>
            <a:off x="1392941" y="2039114"/>
            <a:ext cx="9187131" cy="1862048"/>
          </a:xfrm>
          <a:prstGeom prst="rect">
            <a:avLst/>
          </a:prstGeom>
          <a:noFill/>
        </p:spPr>
        <p:txBody>
          <a:bodyPr wrap="none" lIns="91440" tIns="45720" rIns="91440" bIns="45720">
            <a:spAutoFit/>
          </a:bodyPr>
          <a:lstStyle/>
          <a:p>
            <a:pPr algn="ctr"/>
            <a:r>
              <a:rPr lang="en-US" sz="11500" b="0" cap="none" spc="0" dirty="0">
                <a:ln w="0"/>
                <a:solidFill>
                  <a:schemeClr val="tx1"/>
                </a:solidFill>
                <a:effectLst>
                  <a:outerShdw blurRad="50800" dist="38100" dir="13500000" algn="br" rotWithShape="0">
                    <a:prstClr val="black">
                      <a:alpha val="40000"/>
                    </a:prstClr>
                  </a:outerShdw>
                  <a:reflection blurRad="6350" stA="55000" endA="300" endPos="45500" dir="5400000" sy="-100000" algn="bl" rotWithShape="0"/>
                </a:effectLst>
                <a:latin typeface="Sylfaen" pitchFamily="18" charset="0"/>
              </a:rPr>
              <a:t>THANK</a:t>
            </a:r>
            <a:r>
              <a:rPr lang="en-US" sz="11500" b="0" cap="none" spc="0" dirty="0">
                <a:ln w="0"/>
                <a:solidFill>
                  <a:schemeClr val="tx1"/>
                </a:solidFill>
                <a:effectLst>
                  <a:outerShdw blurRad="50800" dist="38100" dir="13500000" algn="br" rotWithShape="0">
                    <a:prstClr val="black">
                      <a:alpha val="40000"/>
                    </a:prstClr>
                  </a:outerShdw>
                  <a:reflection blurRad="6350" stA="55000" endA="300" endPos="45500" dir="5400000" sy="-100000" algn="bl" rotWithShape="0"/>
                </a:effectLst>
                <a:latin typeface="Lucida Handwriting" panose="03010101010101010101" pitchFamily="66" charset="0"/>
              </a:rPr>
              <a:t> YOU</a:t>
            </a:r>
          </a:p>
        </p:txBody>
      </p:sp>
    </p:spTree>
    <p:extLst>
      <p:ext uri="{BB962C8B-B14F-4D97-AF65-F5344CB8AC3E}">
        <p14:creationId xmlns="" xmlns:p14="http://schemas.microsoft.com/office/powerpoint/2010/main" val="3602918970"/>
      </p:ext>
    </p:extLst>
  </p:cSld>
  <p:clrMapOvr>
    <a:masterClrMapping/>
  </p:clrMapOvr>
  <p:transition spd="med">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C1B5282-9F33-4D3A-B263-F63FA4F306FF}"/>
              </a:ext>
            </a:extLst>
          </p:cNvPr>
          <p:cNvPicPr>
            <a:picLocks noChangeAspect="1"/>
          </p:cNvPicPr>
          <p:nvPr/>
        </p:nvPicPr>
        <p:blipFill rotWithShape="1">
          <a:blip r:embed="rId2" cstate="print"/>
          <a:srcRect r="3152" b="9545"/>
          <a:stretch/>
        </p:blipFill>
        <p:spPr>
          <a:xfrm>
            <a:off x="192156" y="94439"/>
            <a:ext cx="11807687" cy="6200344"/>
          </a:xfrm>
          <a:prstGeom prst="rect">
            <a:avLst/>
          </a:prstGeom>
        </p:spPr>
      </p:pic>
    </p:spTree>
    <p:extLst>
      <p:ext uri="{BB962C8B-B14F-4D97-AF65-F5344CB8AC3E}">
        <p14:creationId xmlns="" xmlns:p14="http://schemas.microsoft.com/office/powerpoint/2010/main" val="2484167016"/>
      </p:ext>
    </p:extLst>
  </p:cSld>
  <p:clrMapOvr>
    <a:masterClrMapping/>
  </p:clrMapOvr>
  <p:transition spd="med">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F0C9596-5424-495F-9E61-A4469CBA986C}"/>
              </a:ext>
            </a:extLst>
          </p:cNvPr>
          <p:cNvSpPr txBox="1"/>
          <p:nvPr/>
        </p:nvSpPr>
        <p:spPr>
          <a:xfrm>
            <a:off x="178904" y="1152939"/>
            <a:ext cx="11834191" cy="3970318"/>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Object Recognition vs. Object Detection-</a:t>
            </a:r>
          </a:p>
          <a:p>
            <a:endParaRPr lang="en-IN"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Object detection and object recognition are similar techniques for identifying objects, but they vary in their execution. Object detection is the process of finding instances of objects in images. In the case of deep learning, object detection is a subset of object Recognition, where the object is not only identified but also located in an image. This allows for multiple objects to be identified and located within the same image.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91082259"/>
      </p:ext>
    </p:extLst>
  </p:cSld>
  <p:clrMapOvr>
    <a:masterClrMapping/>
  </p:clrMapOvr>
  <p:transition spd="med">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697B60D-BA74-4D0C-8488-095DC71951AE}"/>
              </a:ext>
            </a:extLst>
          </p:cNvPr>
          <p:cNvSpPr/>
          <p:nvPr/>
        </p:nvSpPr>
        <p:spPr>
          <a:xfrm>
            <a:off x="989473" y="595196"/>
            <a:ext cx="10213052"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Why Deep learning for object detection?</a:t>
            </a:r>
          </a:p>
        </p:txBody>
      </p:sp>
      <p:sp>
        <p:nvSpPr>
          <p:cNvPr id="3" name="TextBox 2">
            <a:extLst>
              <a:ext uri="{FF2B5EF4-FFF2-40B4-BE49-F238E27FC236}">
                <a16:creationId xmlns="" xmlns:a16="http://schemas.microsoft.com/office/drawing/2014/main" id="{FA70C496-68E4-447C-BA5D-FEE73E6F9D15}"/>
              </a:ext>
            </a:extLst>
          </p:cNvPr>
          <p:cNvSpPr txBox="1"/>
          <p:nvPr/>
        </p:nvSpPr>
        <p:spPr>
          <a:xfrm>
            <a:off x="463826" y="1905506"/>
            <a:ext cx="11105322" cy="3046988"/>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Traditional object detection methods are built on handcrafted features and shallow trainable architectures. Their performance easily stagnates by constructing complex ensembles which combine multiple low-level image features with high-level context from object detectors and scene classifiers. With the rapid development in deep learning, more powerful tools, which are able to learn semantic, high-level, deeper features, are introduced to address the problems existing in traditional architectures. These models behave differently in network architecture, training strategy and optimization function, etc.</a:t>
            </a:r>
          </a:p>
        </p:txBody>
      </p:sp>
    </p:spTree>
    <p:extLst>
      <p:ext uri="{BB962C8B-B14F-4D97-AF65-F5344CB8AC3E}">
        <p14:creationId xmlns="" xmlns:p14="http://schemas.microsoft.com/office/powerpoint/2010/main" val="3362704463"/>
      </p:ext>
    </p:extLst>
  </p:cSld>
  <p:clrMapOvr>
    <a:masterClrMapping/>
  </p:clrMapOvr>
  <p:transition spd="med">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3382" y="720436"/>
            <a:ext cx="9051636" cy="707886"/>
          </a:xfrm>
          <a:prstGeom prst="rect">
            <a:avLst/>
          </a:prstGeom>
          <a:noFill/>
        </p:spPr>
        <p:txBody>
          <a:bodyPr wrap="square" rtlCol="0">
            <a:spAutoFit/>
          </a:bodyPr>
          <a:lstStyle/>
          <a:p>
            <a:r>
              <a:rPr lang="en-US" sz="4000" b="1" dirty="0" err="1" smtClean="0">
                <a:latin typeface="Times New Roman" pitchFamily="18" charset="0"/>
                <a:cs typeface="Times New Roman" pitchFamily="18" charset="0"/>
              </a:rPr>
              <a:t>Appraches</a:t>
            </a:r>
            <a:r>
              <a:rPr lang="en-US" sz="4000" b="1" dirty="0" smtClean="0">
                <a:latin typeface="Times New Roman" pitchFamily="18" charset="0"/>
                <a:cs typeface="Times New Roman" pitchFamily="18" charset="0"/>
              </a:rPr>
              <a:t> for </a:t>
            </a:r>
            <a:r>
              <a:rPr lang="en-US" sz="4000" b="1" dirty="0" smtClean="0">
                <a:latin typeface="Times New Roman" pitchFamily="18" charset="0"/>
                <a:cs typeface="Times New Roman" pitchFamily="18" charset="0"/>
              </a:rPr>
              <a:t>Object Detection</a:t>
            </a:r>
            <a:endParaRPr lang="en-US" sz="4000" b="1" dirty="0">
              <a:latin typeface="Times New Roman" pitchFamily="18" charset="0"/>
              <a:cs typeface="Times New Roman" pitchFamily="18" charset="0"/>
            </a:endParaRPr>
          </a:p>
        </p:txBody>
      </p:sp>
      <p:sp>
        <p:nvSpPr>
          <p:cNvPr id="7" name="Rectangle 6"/>
          <p:cNvSpPr/>
          <p:nvPr/>
        </p:nvSpPr>
        <p:spPr>
          <a:xfrm>
            <a:off x="1163782" y="1607128"/>
            <a:ext cx="7980218" cy="3447098"/>
          </a:xfrm>
          <a:prstGeom prst="rect">
            <a:avLst/>
          </a:prstGeom>
        </p:spPr>
        <p:txBody>
          <a:bodyPr wrap="square">
            <a:spAutoFit/>
          </a:bodyPr>
          <a:lstStyle/>
          <a:p>
            <a:r>
              <a:rPr lang="en-US" sz="2800" b="1" dirty="0" smtClean="0">
                <a:latin typeface="Times New Roman" pitchFamily="18" charset="0"/>
                <a:cs typeface="Times New Roman" pitchFamily="18" charset="0"/>
              </a:rPr>
              <a:t>Classical Approaches :-</a:t>
            </a:r>
            <a:endParaRPr lang="en-US" sz="2800" b="1" dirty="0" smtClean="0">
              <a:latin typeface="Times New Roman" pitchFamily="18" charset="0"/>
              <a:cs typeface="Times New Roman" pitchFamily="18" charset="0"/>
            </a:endParaRPr>
          </a:p>
          <a:p>
            <a:r>
              <a:rPr lang="en-US" sz="2400" b="1" dirty="0" err="1" smtClean="0"/>
              <a:t>Haar</a:t>
            </a:r>
            <a:r>
              <a:rPr lang="en-US" sz="2400" b="1" dirty="0" smtClean="0"/>
              <a:t> Feature </a:t>
            </a:r>
            <a:endParaRPr lang="en-US" sz="2400" b="1" dirty="0" smtClean="0"/>
          </a:p>
          <a:p>
            <a:r>
              <a:rPr lang="en-US" sz="2400" b="1" dirty="0" smtClean="0"/>
              <a:t>Histogram of Oriented Gradients (HOG) features</a:t>
            </a:r>
          </a:p>
          <a:p>
            <a:endParaRPr lang="en-US" dirty="0" smtClean="0"/>
          </a:p>
          <a:p>
            <a:r>
              <a:rPr lang="en-US" sz="2800" b="1" dirty="0" smtClean="0">
                <a:latin typeface="Times New Roman" pitchFamily="18" charset="0"/>
                <a:cs typeface="Times New Roman" pitchFamily="18" charset="0"/>
              </a:rPr>
              <a:t>Deep </a:t>
            </a:r>
            <a:r>
              <a:rPr lang="en-US" sz="2800" b="1" dirty="0" smtClean="0">
                <a:latin typeface="Times New Roman" pitchFamily="18" charset="0"/>
                <a:cs typeface="Times New Roman" pitchFamily="18" charset="0"/>
              </a:rPr>
              <a:t>Learning Approaches :-</a:t>
            </a:r>
            <a:endParaRPr lang="en-US" dirty="0" smtClean="0"/>
          </a:p>
          <a:p>
            <a:r>
              <a:rPr lang="en-US" sz="2400" b="1" dirty="0" smtClean="0"/>
              <a:t>R-CNN</a:t>
            </a:r>
          </a:p>
          <a:p>
            <a:r>
              <a:rPr lang="en-US" sz="2400" b="1" dirty="0" smtClean="0"/>
              <a:t>Fast R-CNN</a:t>
            </a:r>
          </a:p>
          <a:p>
            <a:r>
              <a:rPr lang="en-US" sz="2400" b="1" dirty="0" smtClean="0"/>
              <a:t>Faster R-CNN</a:t>
            </a:r>
            <a:endParaRPr lang="en-US" sz="2400" b="1" dirty="0" smtClean="0"/>
          </a:p>
          <a:p>
            <a:r>
              <a:rPr lang="en-US" sz="2400" b="1" dirty="0" smtClean="0"/>
              <a:t>You Only Look Once (YOLO) </a:t>
            </a:r>
            <a:endParaRPr lang="en-US" sz="2400" b="1" dirty="0"/>
          </a:p>
        </p:txBody>
      </p:sp>
    </p:spTree>
    <p:extLst>
      <p:ext uri="{BB962C8B-B14F-4D97-AF65-F5344CB8AC3E}">
        <p14:creationId xmlns="" xmlns:p14="http://schemas.microsoft.com/office/powerpoint/2010/main" val="3227188598"/>
      </p:ext>
    </p:extLst>
  </p:cSld>
  <p:clrMapOvr>
    <a:masterClrMapping/>
  </p:clrMapOvr>
  <p:transition spd="med">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6381408-3586-4A94-8793-43131C2AB479}"/>
              </a:ext>
            </a:extLst>
          </p:cNvPr>
          <p:cNvSpPr/>
          <p:nvPr/>
        </p:nvSpPr>
        <p:spPr>
          <a:xfrm>
            <a:off x="1834636" y="107317"/>
            <a:ext cx="8363701"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Times New Roman" pitchFamily="18" charset="0"/>
                <a:cs typeface="Times New Roman" pitchFamily="18" charset="0"/>
              </a:rPr>
              <a:t>Classical approach(</a:t>
            </a:r>
            <a:r>
              <a:rPr lang="en-US" sz="4800" dirty="0" err="1">
                <a:ln w="0"/>
                <a:effectLst>
                  <a:outerShdw blurRad="38100" dist="19050" dir="2700000" algn="tl" rotWithShape="0">
                    <a:schemeClr val="dk1">
                      <a:alpha val="40000"/>
                    </a:schemeClr>
                  </a:outerShdw>
                </a:effectLst>
                <a:latin typeface="Times New Roman" pitchFamily="18" charset="0"/>
                <a:cs typeface="Times New Roman" pitchFamily="18" charset="0"/>
              </a:rPr>
              <a:t>Haar</a:t>
            </a:r>
            <a:r>
              <a:rPr lang="en-US" sz="4800" dirty="0">
                <a:ln w="0"/>
                <a:effectLst>
                  <a:outerShdw blurRad="38100" dist="19050" dir="2700000" algn="tl" rotWithShape="0">
                    <a:schemeClr val="dk1">
                      <a:alpha val="40000"/>
                    </a:schemeClr>
                  </a:outerShdw>
                </a:effectLst>
                <a:latin typeface="Times New Roman" pitchFamily="18" charset="0"/>
                <a:cs typeface="Times New Roman" pitchFamily="18" charset="0"/>
              </a:rPr>
              <a:t> Feature)</a:t>
            </a:r>
            <a:endParaRPr lang="en-US" sz="4800" b="0"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endParaRPr>
          </a:p>
        </p:txBody>
      </p:sp>
      <p:sp>
        <p:nvSpPr>
          <p:cNvPr id="4" name="TextBox 3">
            <a:extLst>
              <a:ext uri="{FF2B5EF4-FFF2-40B4-BE49-F238E27FC236}">
                <a16:creationId xmlns="" xmlns:a16="http://schemas.microsoft.com/office/drawing/2014/main" id="{02F25BFB-C7BE-4CF3-B484-C4C8F4D23CEB}"/>
              </a:ext>
            </a:extLst>
          </p:cNvPr>
          <p:cNvSpPr txBox="1"/>
          <p:nvPr/>
        </p:nvSpPr>
        <p:spPr>
          <a:xfrm>
            <a:off x="848140" y="1269618"/>
            <a:ext cx="10880034" cy="1200329"/>
          </a:xfrm>
          <a:prstGeom prst="rect">
            <a:avLst/>
          </a:prstGeom>
          <a:noFill/>
        </p:spPr>
        <p:txBody>
          <a:bodyPr wrap="square" rtlCol="0">
            <a:spAutoFit/>
          </a:bodyPr>
          <a:lstStyle/>
          <a:p>
            <a:r>
              <a:rPr lang="en-IN" sz="2400" b="0" i="0" dirty="0">
                <a:effectLst/>
                <a:latin typeface="Times New Roman" panose="02020603050405020304" pitchFamily="18" charset="0"/>
                <a:cs typeface="Times New Roman" panose="02020603050405020304" pitchFamily="18" charset="0"/>
              </a:rPr>
              <a:t>A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-Feature is just like a </a:t>
            </a:r>
            <a:r>
              <a:rPr lang="en-IN" sz="2400" b="0" i="0" u="none" strike="noStrike" dirty="0">
                <a:effectLst/>
                <a:latin typeface="Times New Roman" panose="02020603050405020304" pitchFamily="18" charset="0"/>
                <a:cs typeface="Times New Roman" panose="02020603050405020304" pitchFamily="18" charset="0"/>
              </a:rPr>
              <a:t>kernel in CNN</a:t>
            </a:r>
            <a:r>
              <a:rPr lang="en-IN" sz="2400" b="0" i="0" dirty="0">
                <a:effectLst/>
                <a:latin typeface="Times New Roman" panose="02020603050405020304" pitchFamily="18" charset="0"/>
                <a:cs typeface="Times New Roman" panose="02020603050405020304" pitchFamily="18" charset="0"/>
              </a:rPr>
              <a:t>, except that in a CNN, the values of the kernel are determined by training, while a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-Feature is manually determined.</a:t>
            </a:r>
          </a:p>
          <a:p>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483D5A73-CF8F-4613-A71D-BACD5E4419BA}"/>
              </a:ext>
            </a:extLst>
          </p:cNvPr>
          <p:cNvSpPr txBox="1"/>
          <p:nvPr/>
        </p:nvSpPr>
        <p:spPr>
          <a:xfrm>
            <a:off x="848140" y="2285282"/>
            <a:ext cx="10336696" cy="1569660"/>
          </a:xfrm>
          <a:prstGeom prst="rect">
            <a:avLst/>
          </a:prstGeom>
          <a:noFill/>
        </p:spPr>
        <p:txBody>
          <a:bodyPr wrap="square" rtlCol="0">
            <a:spAutoFit/>
          </a:bodyPr>
          <a:lstStyle/>
          <a:p>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-Features are good at detecting edges and lines. This makes it especial effective in face detection. For example, in a small image of </a:t>
            </a:r>
            <a:r>
              <a:rPr lang="en-IN" sz="2400" b="0" i="0" dirty="0" err="1">
                <a:effectLst/>
                <a:latin typeface="Times New Roman" panose="02020603050405020304" pitchFamily="18" charset="0"/>
                <a:cs typeface="Times New Roman" panose="02020603050405020304" pitchFamily="18" charset="0"/>
              </a:rPr>
              <a:t>Beyonce</a:t>
            </a:r>
            <a:r>
              <a:rPr lang="en-IN" sz="2400" b="0" i="0" dirty="0">
                <a:effectLst/>
                <a:latin typeface="Times New Roman" panose="02020603050405020304" pitchFamily="18" charset="0"/>
                <a:cs typeface="Times New Roman" panose="02020603050405020304" pitchFamily="18" charset="0"/>
              </a:rPr>
              <a:t>, this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-feature would be able to detect her eye (an area that is dark on top and brighter underneath)</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8143AA40-E897-4C10-9F7C-B7EE9E611662}"/>
              </a:ext>
            </a:extLst>
          </p:cNvPr>
          <p:cNvPicPr>
            <a:picLocks noChangeAspect="1"/>
          </p:cNvPicPr>
          <p:nvPr/>
        </p:nvPicPr>
        <p:blipFill rotWithShape="1">
          <a:blip r:embed="rId2" cstate="print"/>
          <a:srcRect l="24564" t="26655" r="26305" b="21146"/>
          <a:stretch/>
        </p:blipFill>
        <p:spPr>
          <a:xfrm>
            <a:off x="4015409" y="3670276"/>
            <a:ext cx="4359966" cy="2604404"/>
          </a:xfrm>
          <a:prstGeom prst="rect">
            <a:avLst/>
          </a:prstGeom>
        </p:spPr>
      </p:pic>
    </p:spTree>
    <p:extLst>
      <p:ext uri="{BB962C8B-B14F-4D97-AF65-F5344CB8AC3E}">
        <p14:creationId xmlns="" xmlns:p14="http://schemas.microsoft.com/office/powerpoint/2010/main" val="1190866112"/>
      </p:ext>
    </p:extLst>
  </p:cSld>
  <p:clrMapOvr>
    <a:masterClrMapping/>
  </p:clrMapOvr>
  <p:transition spd="med">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5455D46D-AE59-4777-BFC5-DD574735D6BE}"/>
              </a:ext>
            </a:extLst>
          </p:cNvPr>
          <p:cNvSpPr/>
          <p:nvPr/>
        </p:nvSpPr>
        <p:spPr>
          <a:xfrm>
            <a:off x="1914154" y="404244"/>
            <a:ext cx="8363701"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Times New Roman" pitchFamily="18" charset="0"/>
                <a:cs typeface="Times New Roman" pitchFamily="18" charset="0"/>
              </a:rPr>
              <a:t>Classical approach(</a:t>
            </a:r>
            <a:r>
              <a:rPr lang="en-US" sz="4800" dirty="0" err="1">
                <a:ln w="0"/>
                <a:effectLst>
                  <a:outerShdw blurRad="38100" dist="19050" dir="2700000" algn="tl" rotWithShape="0">
                    <a:schemeClr val="dk1">
                      <a:alpha val="40000"/>
                    </a:schemeClr>
                  </a:outerShdw>
                </a:effectLst>
                <a:latin typeface="Times New Roman" pitchFamily="18" charset="0"/>
                <a:cs typeface="Times New Roman" pitchFamily="18" charset="0"/>
              </a:rPr>
              <a:t>Haar</a:t>
            </a:r>
            <a:r>
              <a:rPr lang="en-US" sz="4800" dirty="0">
                <a:ln w="0"/>
                <a:effectLst>
                  <a:outerShdw blurRad="38100" dist="19050" dir="2700000" algn="tl" rotWithShape="0">
                    <a:schemeClr val="dk1">
                      <a:alpha val="40000"/>
                    </a:schemeClr>
                  </a:outerShdw>
                </a:effectLst>
                <a:latin typeface="Times New Roman" pitchFamily="18" charset="0"/>
                <a:cs typeface="Times New Roman" pitchFamily="18" charset="0"/>
              </a:rPr>
              <a:t> Feature)</a:t>
            </a:r>
            <a:endParaRPr lang="en-US" sz="4800" b="0"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endParaRPr>
          </a:p>
        </p:txBody>
      </p:sp>
      <p:sp>
        <p:nvSpPr>
          <p:cNvPr id="4" name="TextBox 3">
            <a:extLst>
              <a:ext uri="{FF2B5EF4-FFF2-40B4-BE49-F238E27FC236}">
                <a16:creationId xmlns="" xmlns:a16="http://schemas.microsoft.com/office/drawing/2014/main" id="{F89E1D18-ED5D-477F-8CAF-98ABE7C5A1D4}"/>
              </a:ext>
            </a:extLst>
          </p:cNvPr>
          <p:cNvSpPr txBox="1"/>
          <p:nvPr/>
        </p:nvSpPr>
        <p:spPr>
          <a:xfrm>
            <a:off x="483704" y="1537252"/>
            <a:ext cx="11224592" cy="4154984"/>
          </a:xfrm>
          <a:prstGeom prst="rect">
            <a:avLst/>
          </a:prstGeom>
          <a:noFill/>
        </p:spPr>
        <p:txBody>
          <a:bodyPr wrap="square" rtlCol="0">
            <a:spAutoFit/>
          </a:bodyPr>
          <a:lstStyle/>
          <a:p>
            <a:r>
              <a:rPr lang="en-IN" sz="2400" b="0" i="0" dirty="0">
                <a:effectLst/>
                <a:latin typeface="Times New Roman" panose="02020603050405020304" pitchFamily="18" charset="0"/>
                <a:cs typeface="Times New Roman" panose="02020603050405020304" pitchFamily="18" charset="0"/>
              </a:rPr>
              <a:t>However, because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 Features have to be determined manually, there is a certain limit to the types of things it can detect. If you give classifier (a network, or any algorithm that detects faces) edge and line features, then it will only be able to detect objects with clear edges and lines. Even as a face detector, if we manipulate the face a bit (say, cover up the eyes with sunglasses, or tilt the head to a side), a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-based classifier may not be able to recognize the face. A convolutional kernel, on the other hand, has a higher degree of freedom (since it’s determined by training), and could be able to recognize partially covered faces (depending on the quality of the training data).</a:t>
            </a:r>
            <a:endParaRPr lang="en-IN" sz="2400" dirty="0">
              <a:latin typeface="Times New Roman" panose="02020603050405020304" pitchFamily="18" charset="0"/>
              <a:cs typeface="Times New Roman" panose="02020603050405020304" pitchFamily="18" charset="0"/>
            </a:endParaRPr>
          </a:p>
          <a:p>
            <a:endParaRPr lang="en-IN" sz="2400" dirty="0"/>
          </a:p>
          <a:p>
            <a:r>
              <a:rPr lang="en-IN" sz="2400" b="0" i="0" dirty="0">
                <a:effectLst/>
                <a:latin typeface="Times New Roman" panose="02020603050405020304" pitchFamily="18" charset="0"/>
                <a:cs typeface="Times New Roman" panose="02020603050405020304" pitchFamily="18" charset="0"/>
              </a:rPr>
              <a:t>On the plus side, because we don’t need to train </a:t>
            </a:r>
            <a:r>
              <a:rPr lang="en-IN" sz="2400" b="0" i="0" dirty="0" err="1">
                <a:effectLst/>
                <a:latin typeface="Times New Roman" panose="02020603050405020304" pitchFamily="18" charset="0"/>
                <a:cs typeface="Times New Roman" panose="02020603050405020304" pitchFamily="18" charset="0"/>
              </a:rPr>
              <a:t>Haar</a:t>
            </a:r>
            <a:r>
              <a:rPr lang="en-IN" sz="2400" b="0" i="0" dirty="0">
                <a:effectLst/>
                <a:latin typeface="Times New Roman" panose="02020603050405020304" pitchFamily="18" charset="0"/>
                <a:cs typeface="Times New Roman" panose="02020603050405020304" pitchFamily="18" charset="0"/>
              </a:rPr>
              <a:t>-Features, we can create a classifier with a relatively small dataset.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38378019"/>
      </p:ext>
    </p:extLst>
  </p:cSld>
  <p:clrMapOvr>
    <a:masterClrMapping/>
  </p:clrMapOvr>
  <p:transition spd="med">
    <p:pull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896</TotalTime>
  <Words>1962</Words>
  <Application>Microsoft Office PowerPoint</Application>
  <PresentationFormat>Custom</PresentationFormat>
  <Paragraphs>129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Trek</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Maurya</dc:creator>
  <cp:lastModifiedBy>Windows User</cp:lastModifiedBy>
  <cp:revision>78</cp:revision>
  <dcterms:created xsi:type="dcterms:W3CDTF">2020-06-17T10:53:49Z</dcterms:created>
  <dcterms:modified xsi:type="dcterms:W3CDTF">2021-08-10T01:26:20Z</dcterms:modified>
</cp:coreProperties>
</file>